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10" r:id="rId3"/>
    <p:sldId id="31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1" r:id="rId12"/>
    <p:sldId id="322" r:id="rId13"/>
    <p:sldId id="323" r:id="rId14"/>
    <p:sldId id="324" r:id="rId15"/>
    <p:sldId id="325" r:id="rId16"/>
    <p:sldId id="332" r:id="rId17"/>
    <p:sldId id="341" r:id="rId18"/>
    <p:sldId id="327" r:id="rId19"/>
    <p:sldId id="329" r:id="rId20"/>
    <p:sldId id="330" r:id="rId21"/>
    <p:sldId id="328" r:id="rId22"/>
    <p:sldId id="394" r:id="rId23"/>
    <p:sldId id="333" r:id="rId24"/>
    <p:sldId id="334" r:id="rId25"/>
    <p:sldId id="335" r:id="rId26"/>
    <p:sldId id="336" r:id="rId27"/>
    <p:sldId id="337" r:id="rId28"/>
    <p:sldId id="338" r:id="rId29"/>
    <p:sldId id="354" r:id="rId30"/>
    <p:sldId id="340" r:id="rId31"/>
    <p:sldId id="342" r:id="rId32"/>
    <p:sldId id="397" r:id="rId33"/>
    <p:sldId id="395" r:id="rId34"/>
    <p:sldId id="343" r:id="rId35"/>
    <p:sldId id="344" r:id="rId36"/>
    <p:sldId id="345" r:id="rId37"/>
    <p:sldId id="346" r:id="rId38"/>
    <p:sldId id="348" r:id="rId39"/>
    <p:sldId id="309" r:id="rId40"/>
    <p:sldId id="349" r:id="rId41"/>
    <p:sldId id="350" r:id="rId42"/>
    <p:sldId id="351" r:id="rId43"/>
    <p:sldId id="399" r:id="rId44"/>
    <p:sldId id="398" r:id="rId45"/>
    <p:sldId id="352" r:id="rId46"/>
    <p:sldId id="355" r:id="rId47"/>
    <p:sldId id="356" r:id="rId48"/>
    <p:sldId id="357" r:id="rId49"/>
    <p:sldId id="409" r:id="rId50"/>
    <p:sldId id="358" r:id="rId51"/>
    <p:sldId id="359" r:id="rId52"/>
    <p:sldId id="360" r:id="rId53"/>
    <p:sldId id="361" r:id="rId54"/>
    <p:sldId id="405" r:id="rId55"/>
    <p:sldId id="407" r:id="rId56"/>
    <p:sldId id="406" r:id="rId57"/>
    <p:sldId id="408" r:id="rId58"/>
    <p:sldId id="363" r:id="rId59"/>
    <p:sldId id="364" r:id="rId60"/>
    <p:sldId id="365" r:id="rId61"/>
    <p:sldId id="366" r:id="rId62"/>
    <p:sldId id="400" r:id="rId63"/>
    <p:sldId id="401" r:id="rId64"/>
    <p:sldId id="402" r:id="rId65"/>
    <p:sldId id="403" r:id="rId66"/>
    <p:sldId id="404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332"/>
            <p14:sldId id="341"/>
            <p14:sldId id="327"/>
            <p14:sldId id="329"/>
            <p14:sldId id="330"/>
            <p14:sldId id="328"/>
            <p14:sldId id="394"/>
            <p14:sldId id="333"/>
            <p14:sldId id="334"/>
            <p14:sldId id="335"/>
            <p14:sldId id="336"/>
            <p14:sldId id="337"/>
            <p14:sldId id="338"/>
            <p14:sldId id="354"/>
            <p14:sldId id="340"/>
            <p14:sldId id="342"/>
            <p14:sldId id="397"/>
            <p14:sldId id="395"/>
            <p14:sldId id="343"/>
            <p14:sldId id="344"/>
            <p14:sldId id="345"/>
            <p14:sldId id="346"/>
            <p14:sldId id="348"/>
            <p14:sldId id="309"/>
            <p14:sldId id="349"/>
            <p14:sldId id="350"/>
            <p14:sldId id="351"/>
            <p14:sldId id="399"/>
            <p14:sldId id="398"/>
            <p14:sldId id="352"/>
            <p14:sldId id="355"/>
            <p14:sldId id="356"/>
            <p14:sldId id="357"/>
            <p14:sldId id="409"/>
            <p14:sldId id="358"/>
            <p14:sldId id="359"/>
            <p14:sldId id="360"/>
            <p14:sldId id="361"/>
            <p14:sldId id="405"/>
            <p14:sldId id="407"/>
            <p14:sldId id="406"/>
            <p14:sldId id="408"/>
            <p14:sldId id="363"/>
            <p14:sldId id="364"/>
            <p14:sldId id="365"/>
            <p14:sldId id="366"/>
            <p14:sldId id="400"/>
            <p14:sldId id="401"/>
            <p14:sldId id="402"/>
            <p14:sldId id="403"/>
            <p14:sldId id="404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D167-1E28-4C77-A3D7-530C6F8A868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6069-8B87-4E4D-A465-73D2656DE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for form</a:t>
            </a:r>
            <a:r>
              <a:rPr lang="en-US" baseline="0" dirty="0"/>
              <a:t> pixel to WC space. </a:t>
            </a:r>
          </a:p>
          <a:p>
            <a:r>
              <a:rPr lang="en-US" baseline="0" dirty="0"/>
              <a:t>Example from WC space back 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same example for pixel to WC space, and WC</a:t>
            </a:r>
            <a:r>
              <a:rPr lang="en-US" baseline="0" dirty="0"/>
              <a:t> space back </a:t>
            </a:r>
            <a:r>
              <a:rPr lang="en-US" baseline="0"/>
              <a:t>to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B617-32F2-4150-99DC-C366CF15D47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C0194-7461-46DD-9850-56AC54E17CA0}"/>
              </a:ext>
            </a:extLst>
          </p:cNvPr>
          <p:cNvSpPr txBox="1">
            <a:spLocks/>
          </p:cNvSpPr>
          <p:nvPr userDrawn="1"/>
        </p:nvSpPr>
        <p:spPr>
          <a:xfrm>
            <a:off x="844138" y="6332599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 (2</a:t>
            </a:r>
            <a:r>
              <a:rPr lang="en-US" baseline="30000" dirty="0"/>
              <a:t>nd</a:t>
            </a:r>
            <a:r>
              <a:rPr lang="en-US" dirty="0"/>
              <a:t> Ed).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 6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32D308-7BD4-428D-80F4-E46F8099CD98}"/>
              </a:ext>
            </a:extLst>
          </p:cNvPr>
          <p:cNvSpPr txBox="1">
            <a:spLocks/>
          </p:cNvSpPr>
          <p:nvPr userDrawn="1"/>
        </p:nvSpPr>
        <p:spPr>
          <a:xfrm>
            <a:off x="1018307" y="6356348"/>
            <a:ext cx="5394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Engine, 2</a:t>
            </a:r>
            <a:r>
              <a:rPr lang="en-US" baseline="30000" dirty="0"/>
              <a:t>nd</a:t>
            </a:r>
            <a:r>
              <a:rPr lang="en-US" dirty="0"/>
              <a:t> Ed.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faculty.washington.edu/ksung/2DGameEngine/BookChapters/Chapter6/6.2.FrontAndChase/public_html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aculty.washington.edu/ksung/2DGameEngine/BookChapters/Chapter6/6.3.BBoxAndCollisions/public_html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6/6.1.GameObjects/public_html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faculty.washington.edu/ksung/2DGameEngine/BookChapters/Chapter6/6.4.PerPixelCollisions/public_html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faculty.washington.edu/ksung/2DGameEngine/BookChapters/Chapter6/6.5.GeneralPixelCollisions/public_html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Behaviors and Detecting Collisions</a:t>
            </a:r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example of subclass from </a:t>
            </a:r>
            <a:r>
              <a:rPr lang="en-US" dirty="0" err="1"/>
              <a:t>GameObject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Behavior in Hero::update()</a:t>
            </a:r>
          </a:p>
          <a:p>
            <a:pPr lvl="1"/>
            <a:r>
              <a:rPr lang="en-US" dirty="0"/>
              <a:t>Hidden from </a:t>
            </a:r>
            <a:r>
              <a:rPr lang="en-US" dirty="0" err="1"/>
              <a:t>MyGame</a:t>
            </a:r>
            <a:endParaRPr lang="en-US" dirty="0"/>
          </a:p>
          <a:p>
            <a:pPr lvl="1"/>
            <a:r>
              <a:rPr lang="en-US" dirty="0"/>
              <a:t>Avoid code clustering</a:t>
            </a:r>
            <a:br>
              <a:rPr lang="en-US" dirty="0"/>
            </a:br>
            <a:r>
              <a:rPr lang="en-US" dirty="0"/>
              <a:t>    in </a:t>
            </a:r>
            <a:r>
              <a:rPr lang="en-US" dirty="0" err="1"/>
              <a:t>MyGame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06E24-6F1C-4FBE-A7EE-C5505196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79" y="2418907"/>
            <a:ext cx="6126121" cy="40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Minion’s interesting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no need to have any knowledge of how minion’s behave!</a:t>
            </a:r>
          </a:p>
          <a:p>
            <a:r>
              <a:rPr lang="en-US" dirty="0"/>
              <a:t>This is </a:t>
            </a:r>
            <a:r>
              <a:rPr lang="en-US" dirty="0" err="1"/>
              <a:t>MyGame</a:t>
            </a:r>
            <a:r>
              <a:rPr lang="en-US" dirty="0"/>
              <a:t>::update()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11BA2-42C0-4152-8447-67D4A889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21" y="3039269"/>
            <a:ext cx="4791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04D99-E63D-473F-BDF8-CEB84011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66" y="1433081"/>
            <a:ext cx="6942426" cy="208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D3A85-0310-45BA-B7FC-A5495407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44" y="3626468"/>
            <a:ext cx="4982844" cy="30726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484937-FBE5-40AE-8E98-0A361D629F0F}"/>
              </a:ext>
            </a:extLst>
          </p:cNvPr>
          <p:cNvSpPr/>
          <p:nvPr/>
        </p:nvSpPr>
        <p:spPr>
          <a:xfrm>
            <a:off x="5783284" y="3675884"/>
            <a:ext cx="2464129" cy="1092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cleaner object creation!</a:t>
            </a:r>
          </a:p>
        </p:txBody>
      </p:sp>
    </p:spTree>
    <p:extLst>
      <p:ext uri="{BB962C8B-B14F-4D97-AF65-F5344CB8AC3E}">
        <p14:creationId xmlns:p14="http://schemas.microsoft.com/office/powerpoint/2010/main" val="170149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draw()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draw()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camera</a:t>
            </a:r>
          </a:p>
          <a:p>
            <a:pPr lvl="1"/>
            <a:r>
              <a:rPr lang="en-US" dirty="0"/>
              <a:t>Pass camera to </a:t>
            </a:r>
            <a:r>
              <a:rPr lang="en-US" dirty="0" err="1"/>
              <a:t>GameObjects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C2119-6E62-41BC-AEE8-CCD6804A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98" y="3068205"/>
            <a:ext cx="7482304" cy="34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 update()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of game logic:</a:t>
            </a:r>
          </a:p>
          <a:p>
            <a:pPr lvl="1"/>
            <a:r>
              <a:rPr lang="en-US" dirty="0"/>
              <a:t>Each object updates state</a:t>
            </a:r>
          </a:p>
          <a:p>
            <a:r>
              <a:rPr lang="en-US" dirty="0"/>
              <a:t>No object interact:</a:t>
            </a:r>
          </a:p>
          <a:p>
            <a:pPr lvl="1"/>
            <a:r>
              <a:rPr lang="en-US" dirty="0"/>
              <a:t>So, that’s that!</a:t>
            </a:r>
          </a:p>
          <a:p>
            <a:r>
              <a:rPr lang="en-US" dirty="0"/>
              <a:t>Notice: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does not know anything about each object</a:t>
            </a:r>
          </a:p>
          <a:p>
            <a:pPr lvl="1"/>
            <a:r>
              <a:rPr lang="en-US" dirty="0"/>
              <a:t>Control/Behavior: all hidden inside each object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: will take care of interaction of objects (to come)!</a:t>
            </a:r>
          </a:p>
          <a:p>
            <a:r>
              <a:rPr lang="en-US" dirty="0"/>
              <a:t>For objects to interact: need to be aware of other objects!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A2DD-E3B8-4873-B092-7CB06134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0" y="1825625"/>
            <a:ext cx="3699843" cy="1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Review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9" y="4194948"/>
            <a:ext cx="5122941" cy="19236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28" y="2567510"/>
            <a:ext cx="6373154" cy="2902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point to point</a:t>
            </a:r>
          </a:p>
          <a:p>
            <a:r>
              <a:rPr lang="en-US" dirty="0"/>
              <a:t>Has a size</a:t>
            </a:r>
          </a:p>
          <a:p>
            <a:pPr lvl="1"/>
            <a:r>
              <a:rPr lang="en-US" dirty="0"/>
              <a:t>Magnitude, length, distance</a:t>
            </a:r>
          </a:p>
        </p:txBody>
      </p:sp>
    </p:spTree>
    <p:extLst>
      <p:ext uri="{BB962C8B-B14F-4D97-AF65-F5344CB8AC3E}">
        <p14:creationId xmlns:p14="http://schemas.microsoft.com/office/powerpoint/2010/main" val="31818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87" y="2653990"/>
            <a:ext cx="8417312" cy="3018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direction and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Point +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Two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3059"/>
                <a:ext cx="10515600" cy="4351338"/>
              </a:xfrm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Add to </a:t>
                </a:r>
                <a:r>
                  <a:rPr lang="en-US" dirty="0" err="1"/>
                  <a:t>gl_matrix</a:t>
                </a:r>
                <a:r>
                  <a:rPr lang="en-US" dirty="0"/>
                  <a:t> library:   </a:t>
                </a:r>
                <a:r>
                  <a:rPr lang="en-US" b="1" dirty="0"/>
                  <a:t>vec2.rotate(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/>
                      </a:rPr>
                      <m:t>𝜽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in radian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1" y="2929965"/>
            <a:ext cx="8961437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Vectors: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4" y="2449969"/>
            <a:ext cx="5545292" cy="3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thinking about behavior</a:t>
            </a:r>
          </a:p>
          <a:p>
            <a:pPr lvl="1"/>
            <a:r>
              <a:rPr lang="en-US" dirty="0"/>
              <a:t>Implement autonomous, controlled, gradual turning and target-locked chasing behaviors </a:t>
            </a:r>
          </a:p>
          <a:p>
            <a:r>
              <a:rPr lang="en-US" dirty="0"/>
              <a:t>Needs for collision detection</a:t>
            </a:r>
          </a:p>
          <a:p>
            <a:r>
              <a:rPr lang="en-US" dirty="0"/>
              <a:t>Simple: Axis-Aligned BBOX</a:t>
            </a:r>
          </a:p>
          <a:p>
            <a:r>
              <a:rPr lang="en-US" dirty="0"/>
              <a:t>Collide textured objects accurately </a:t>
            </a:r>
          </a:p>
          <a:p>
            <a:pPr lvl="1"/>
            <a:r>
              <a:rPr lang="en-US" dirty="0"/>
              <a:t>Per-Pixel-accurate collision</a:t>
            </a:r>
          </a:p>
          <a:p>
            <a:pPr lvl="1"/>
            <a:r>
              <a:rPr lang="en-US" dirty="0"/>
              <a:t>Understand algorithm and efficiency </a:t>
            </a:r>
          </a:p>
          <a:p>
            <a:pPr lvl="1"/>
            <a:r>
              <a:rPr lang="en-US" dirty="0"/>
              <a:t>Derive and implement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1184520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</p:spPr>
            <p:txBody>
              <a:bodyPr/>
              <a:lstStyle/>
              <a:p>
                <a:r>
                  <a:rPr lang="en-US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iven</m:t>
                    </m:r>
                    <m:r>
                      <a:rPr lang="en-US" b="0" i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both vectors are normalized: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Some interesting properties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ym typeface="Wingdings" pitchFamily="2" charset="2"/>
                  </a:rPr>
                  <a:t> </a:t>
                </a:r>
                <a:r>
                  <a:rPr lang="en-US" b="0" dirty="0"/>
                  <a:t>two vectors are perpendicular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 projected size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4924" y="1631567"/>
                <a:ext cx="8532948" cy="4572000"/>
              </a:xfrm>
              <a:blipFill rotWithShape="0">
                <a:blip r:embed="rId2"/>
                <a:stretch>
                  <a:fillRect l="-128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67532" y="1703575"/>
            <a:ext cx="1710190" cy="154817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67532" y="2315643"/>
            <a:ext cx="2196244" cy="93610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8"/>
          <p:cNvSpPr/>
          <p:nvPr/>
        </p:nvSpPr>
        <p:spPr>
          <a:xfrm rot="2009572">
            <a:off x="7465816" y="2425140"/>
            <a:ext cx="394482" cy="454651"/>
          </a:xfrm>
          <a:custGeom>
            <a:avLst/>
            <a:gdLst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2" fmla="*/ 457200 w 914400"/>
              <a:gd name="connsiteY2" fmla="*/ 457200 h 914400"/>
              <a:gd name="connsiteX3" fmla="*/ 505413 w 914400"/>
              <a:gd name="connsiteY3" fmla="*/ 2549 h 914400"/>
              <a:gd name="connsiteX0" fmla="*/ 505413 w 914400"/>
              <a:gd name="connsiteY0" fmla="*/ 2549 h 914400"/>
              <a:gd name="connsiteX1" fmla="*/ 835795 w 914400"/>
              <a:gd name="connsiteY1" fmla="*/ 200883 h 914400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  <a:gd name="connsiteX0" fmla="*/ 48213 w 394482"/>
              <a:gd name="connsiteY0" fmla="*/ 0 h 454651"/>
              <a:gd name="connsiteX1" fmla="*/ 378595 w 394482"/>
              <a:gd name="connsiteY1" fmla="*/ 198334 h 454651"/>
              <a:gd name="connsiteX2" fmla="*/ 0 w 394482"/>
              <a:gd name="connsiteY2" fmla="*/ 454651 h 454651"/>
              <a:gd name="connsiteX3" fmla="*/ 48213 w 394482"/>
              <a:gd name="connsiteY3" fmla="*/ 0 h 454651"/>
              <a:gd name="connsiteX0" fmla="*/ 48213 w 394482"/>
              <a:gd name="connsiteY0" fmla="*/ 0 h 454651"/>
              <a:gd name="connsiteX1" fmla="*/ 394482 w 394482"/>
              <a:gd name="connsiteY1" fmla="*/ 187822 h 45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82" h="454651" stroke="0" extrusionOk="0">
                <a:moveTo>
                  <a:pt x="48213" y="0"/>
                </a:moveTo>
                <a:cubicBezTo>
                  <a:pt x="182183" y="14207"/>
                  <a:pt x="303067" y="86776"/>
                  <a:pt x="378595" y="198334"/>
                </a:cubicBezTo>
                <a:lnTo>
                  <a:pt x="0" y="454651"/>
                </a:lnTo>
                <a:lnTo>
                  <a:pt x="48213" y="0"/>
                </a:lnTo>
                <a:close/>
              </a:path>
              <a:path w="394482" h="454651" fill="none">
                <a:moveTo>
                  <a:pt x="48213" y="0"/>
                </a:moveTo>
                <a:cubicBezTo>
                  <a:pt x="182183" y="14207"/>
                  <a:pt x="210089" y="-19215"/>
                  <a:pt x="394482" y="187822"/>
                </a:cubicBezTo>
              </a:path>
            </a:pathLst>
          </a:cu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32" y="2423655"/>
                <a:ext cx="36772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08" y="1487551"/>
                <a:ext cx="453201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44" y="2027611"/>
                <a:ext cx="458522" cy="376770"/>
              </a:xfrm>
              <a:prstGeom prst="rect">
                <a:avLst/>
              </a:prstGeom>
              <a:blipFill rotWithShape="0">
                <a:blip r:embed="rId5"/>
                <a:stretch>
                  <a:fillRect t="-1639" r="-8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5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49" y="3016251"/>
            <a:ext cx="5781304" cy="216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Vector: 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ross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A Vector perpendicular to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product of two vectors in X/Y space </a:t>
                </a:r>
              </a:p>
              <a:p>
                <a:pPr lvl="1"/>
                <a:r>
                  <a:rPr lang="en-US" dirty="0"/>
                  <a:t>Result is a vector along Z-direction</a:t>
                </a:r>
              </a:p>
              <a:p>
                <a:r>
                  <a:rPr lang="en-US" dirty="0"/>
                  <a:t>Convention: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results in: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+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in the clockwise direction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dirty="0"/>
                  <a:t>-</a:t>
                </a:r>
                <a:r>
                  <a:rPr lang="en-US" dirty="0" err="1"/>
                  <a:t>ve</a:t>
                </a:r>
                <a:r>
                  <a:rPr lang="en-US" dirty="0"/>
                  <a:t> Z direction: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the counter-clockwise direction 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195" y="1690688"/>
                <a:ext cx="8683116" cy="4572000"/>
              </a:xfrm>
              <a:blipFill rotWithShape="0">
                <a:blip r:embed="rId3"/>
                <a:stretch>
                  <a:fillRect l="-126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9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am traveling at v=(3, 4)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v a speed or velocity? And Why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the direction I am moving towards?</a:t>
            </a:r>
          </a:p>
          <a:p>
            <a:r>
              <a:rPr lang="en-US" dirty="0">
                <a:solidFill>
                  <a:srgbClr val="FF0000"/>
                </a:solidFill>
              </a:rPr>
              <a:t>If I were to look at my movement ONLY along the x-axis, how fast am I moving?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I were to look at my movement ONLY along the direction: A=(0.707, 0.707), how fast am I moving?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3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Front and Chase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76" y="1536309"/>
            <a:ext cx="6723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work with velocity: as speed and direction </a:t>
            </a:r>
          </a:p>
          <a:p>
            <a:pPr lvl="0"/>
            <a:r>
              <a:rPr lang="en-US" dirty="0"/>
              <a:t>practice traveling along a predefined direction</a:t>
            </a:r>
          </a:p>
          <a:p>
            <a:pPr lvl="0"/>
            <a:r>
              <a:rPr lang="en-US" dirty="0"/>
              <a:t>implement chasing or home-in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B226E-DAE4-48E0-B58C-ECCCB34C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55" y="2045424"/>
            <a:ext cx="4847120" cy="165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initial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62" y="3273879"/>
            <a:ext cx="876300" cy="1485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54763" y="1527193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FrontDrection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targetDir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51" y="4083739"/>
                <a:ext cx="2736304" cy="648072"/>
              </a:xfrm>
              <a:prstGeom prst="wedgeRoundRectCallout">
                <a:avLst>
                  <a:gd name="adj1" fmla="val -50543"/>
                  <a:gd name="adj2" fmla="val -185577"/>
                  <a:gd name="adj3" fmla="val 16667"/>
                </a:avLst>
              </a:prstGeom>
              <a:blipFill rotWithShape="0">
                <a:blip r:embed="rId4"/>
                <a:stretch>
                  <a:fillRect b="-3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3589215" y="4083739"/>
            <a:ext cx="2736304" cy="648072"/>
          </a:xfrm>
          <a:prstGeom prst="wedgeRoundRectCallout">
            <a:avLst>
              <a:gd name="adj1" fmla="val 85513"/>
              <a:gd name="adj2" fmla="val -2432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Initial front direction</a:t>
            </a:r>
          </a:p>
        </p:txBody>
      </p:sp>
    </p:spTree>
    <p:extLst>
      <p:ext uri="{BB962C8B-B14F-4D97-AF65-F5344CB8AC3E}">
        <p14:creationId xmlns:p14="http://schemas.microsoft.com/office/powerpoint/2010/main" val="30058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0" y="1615961"/>
            <a:ext cx="6019800" cy="1504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ular Callout 20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</p:spTree>
    <p:extLst>
      <p:ext uri="{BB962C8B-B14F-4D97-AF65-F5344CB8AC3E}">
        <p14:creationId xmlns:p14="http://schemas.microsoft.com/office/powerpoint/2010/main" val="309041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35862" y="1867989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69" y="1696978"/>
            <a:ext cx="6019800" cy="15049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6938554" y="4600053"/>
            <a:ext cx="2622203" cy="468052"/>
          </a:xfrm>
          <a:prstGeom prst="wedgeRoundRectCallout">
            <a:avLst>
              <a:gd name="adj1" fmla="val 70234"/>
              <a:gd name="adj2" fmla="val -1089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().</a:t>
            </a:r>
            <a:r>
              <a:rPr lang="en-US" sz="1600" dirty="0" err="1">
                <a:solidFill>
                  <a:schemeClr val="tx1"/>
                </a:solidFill>
              </a:rPr>
              <a:t>getPosition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6766703" y="3679815"/>
            <a:ext cx="1689922" cy="468052"/>
          </a:xfrm>
          <a:prstGeom prst="wedgeRoundRectCallout">
            <a:avLst>
              <a:gd name="adj1" fmla="val 91067"/>
              <a:gd name="adj2" fmla="val -7612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len</a:t>
            </a:r>
            <a:r>
              <a:rPr lang="en-US" sz="1600" dirty="0">
                <a:solidFill>
                  <a:schemeClr val="tx1"/>
                </a:solidFill>
              </a:rPr>
              <a:t> (length of </a:t>
            </a:r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3" y="3320211"/>
            <a:ext cx="5981700" cy="2743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10936" y="1456662"/>
            <a:ext cx="1224136" cy="468052"/>
          </a:xfrm>
          <a:prstGeom prst="wedgeRoundRectCallout">
            <a:avLst>
              <a:gd name="adj1" fmla="val 25147"/>
              <a:gd name="adj2" fmla="val 12351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Position: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angle between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dir</a:t>
                </a:r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fdir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98" y="1572317"/>
                <a:ext cx="2622203" cy="443973"/>
              </a:xfrm>
              <a:prstGeom prst="wedgeRoundRectCallout">
                <a:avLst>
                  <a:gd name="adj1" fmla="val -24708"/>
                  <a:gd name="adj2" fmla="val 358512"/>
                  <a:gd name="adj3" fmla="val 16667"/>
                </a:avLst>
              </a:prstGeom>
              <a:blipFill rotWithShape="0">
                <a:blip r:embed="rId5"/>
                <a:stretch>
                  <a:fillRect r="-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6696614" y="2449453"/>
            <a:ext cx="1502099" cy="468052"/>
          </a:xfrm>
          <a:prstGeom prst="wedgeRoundRectCallout">
            <a:avLst>
              <a:gd name="adj1" fmla="val 88393"/>
              <a:gd name="adj2" fmla="val 3225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dir</a:t>
            </a:r>
            <a:r>
              <a:rPr lang="en-US" sz="1600" dirty="0">
                <a:solidFill>
                  <a:schemeClr val="tx1"/>
                </a:solidFill>
              </a:rPr>
              <a:t>: towards p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10513432" y="3320211"/>
            <a:ext cx="1502099" cy="827656"/>
          </a:xfrm>
          <a:prstGeom prst="wedgeRoundRectCallout">
            <a:avLst>
              <a:gd name="adj1" fmla="val -71911"/>
              <a:gd name="adj2" fmla="val 338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fdir</a:t>
            </a:r>
            <a:r>
              <a:rPr lang="en-US" sz="1600" dirty="0">
                <a:solidFill>
                  <a:schemeClr val="tx1"/>
                </a:solidFill>
              </a:rPr>
              <a:t>: front of object</a:t>
            </a:r>
          </a:p>
        </p:txBody>
      </p:sp>
    </p:spTree>
    <p:extLst>
      <p:ext uri="{BB962C8B-B14F-4D97-AF65-F5344CB8AC3E}">
        <p14:creationId xmlns:p14="http://schemas.microsoft.com/office/powerpoint/2010/main" val="413318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4" y="2240028"/>
            <a:ext cx="7743825" cy="319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456625" y="1766785"/>
            <a:ext cx="2744041" cy="2904444"/>
            <a:chOff x="8862244" y="1076277"/>
            <a:chExt cx="2744041" cy="2904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244" y="1076277"/>
              <a:ext cx="2744041" cy="290444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1086847" y="2169612"/>
              <a:ext cx="4911" cy="11865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9709674" y="1929807"/>
              <a:ext cx="1377173" cy="1417443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8"/>
            <p:cNvSpPr/>
            <p:nvPr/>
          </p:nvSpPr>
          <p:spPr>
            <a:xfrm rot="18740188">
              <a:off x="10653838" y="2573860"/>
              <a:ext cx="568940" cy="526006"/>
            </a:xfrm>
            <a:custGeom>
              <a:avLst/>
              <a:gdLst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2" fmla="*/ 457200 w 914400"/>
                <a:gd name="connsiteY2" fmla="*/ 457200 h 914400"/>
                <a:gd name="connsiteX3" fmla="*/ 505413 w 914400"/>
                <a:gd name="connsiteY3" fmla="*/ 2549 h 914400"/>
                <a:gd name="connsiteX0" fmla="*/ 505413 w 914400"/>
                <a:gd name="connsiteY0" fmla="*/ 2549 h 914400"/>
                <a:gd name="connsiteX1" fmla="*/ 835795 w 914400"/>
                <a:gd name="connsiteY1" fmla="*/ 200883 h 914400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  <a:gd name="connsiteX0" fmla="*/ 48213 w 394482"/>
                <a:gd name="connsiteY0" fmla="*/ 0 h 454651"/>
                <a:gd name="connsiteX1" fmla="*/ 378595 w 394482"/>
                <a:gd name="connsiteY1" fmla="*/ 198334 h 454651"/>
                <a:gd name="connsiteX2" fmla="*/ 0 w 394482"/>
                <a:gd name="connsiteY2" fmla="*/ 454651 h 454651"/>
                <a:gd name="connsiteX3" fmla="*/ 48213 w 394482"/>
                <a:gd name="connsiteY3" fmla="*/ 0 h 454651"/>
                <a:gd name="connsiteX0" fmla="*/ 48213 w 394482"/>
                <a:gd name="connsiteY0" fmla="*/ 0 h 454651"/>
                <a:gd name="connsiteX1" fmla="*/ 394482 w 394482"/>
                <a:gd name="connsiteY1" fmla="*/ 187822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82" h="454651" stroke="0" extrusionOk="0">
                  <a:moveTo>
                    <a:pt x="48213" y="0"/>
                  </a:moveTo>
                  <a:cubicBezTo>
                    <a:pt x="182183" y="14207"/>
                    <a:pt x="303067" y="86776"/>
                    <a:pt x="378595" y="198334"/>
                  </a:cubicBezTo>
                  <a:lnTo>
                    <a:pt x="0" y="454651"/>
                  </a:lnTo>
                  <a:lnTo>
                    <a:pt x="48213" y="0"/>
                  </a:lnTo>
                  <a:close/>
                </a:path>
                <a:path w="394482" h="454651" fill="none">
                  <a:moveTo>
                    <a:pt x="48213" y="0"/>
                  </a:moveTo>
                  <a:cubicBezTo>
                    <a:pt x="182183" y="14207"/>
                    <a:pt x="210089" y="-19215"/>
                    <a:pt x="394482" y="187822"/>
                  </a:cubicBezTo>
                </a:path>
              </a:pathLst>
            </a:cu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9508352" y="2151997"/>
              <a:ext cx="1429956" cy="13185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::</a:t>
            </a:r>
            <a:r>
              <a:rPr lang="en-US" dirty="0" err="1"/>
              <a:t>rotateObjPointTo</a:t>
            </a:r>
            <a:r>
              <a:rPr lang="en-US" dirty="0"/>
              <a:t>(p) </a:t>
            </a:r>
            <a:r>
              <a:rPr lang="en-US" dirty="0" err="1"/>
              <a:t>cont</a:t>
            </a:r>
            <a:r>
              <a:rPr lang="en-US" dirty="0"/>
              <a:t> …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296485" y="5236770"/>
            <a:ext cx="2622203" cy="468052"/>
          </a:xfrm>
          <a:prstGeom prst="wedgeRoundRectCallout">
            <a:avLst>
              <a:gd name="adj1" fmla="val 39237"/>
              <a:gd name="adj2" fmla="val -24323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this.getXform</a:t>
            </a:r>
            <a:r>
              <a:rPr lang="en-US" sz="1600" dirty="0">
                <a:solidFill>
                  <a:schemeClr val="tx1"/>
                </a:solidFill>
              </a:rPr>
              <a:t>(): set rotation</a:t>
            </a:r>
          </a:p>
        </p:txBody>
      </p:sp>
    </p:spTree>
    <p:extLst>
      <p:ext uri="{BB962C8B-B14F-4D97-AF65-F5344CB8AC3E}">
        <p14:creationId xmlns:p14="http://schemas.microsoft.com/office/powerpoint/2010/main" val="110435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 set/get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Set/get: speed front-direction</a:t>
            </a:r>
          </a:p>
          <a:p>
            <a:r>
              <a:rPr lang="en-US" dirty="0"/>
              <a:t>Update:</a:t>
            </a:r>
          </a:p>
          <a:p>
            <a:pPr lvl="1"/>
            <a:r>
              <a:rPr lang="en-US" dirty="0"/>
              <a:t>Movement along front-direction</a:t>
            </a:r>
          </a:p>
          <a:p>
            <a:r>
              <a:rPr lang="en-US" dirty="0"/>
              <a:t>Draw</a:t>
            </a:r>
          </a:p>
          <a:p>
            <a:pPr lvl="1"/>
            <a:r>
              <a:rPr lang="en-US" dirty="0"/>
              <a:t>Draw the Renderable</a:t>
            </a:r>
          </a:p>
        </p:txBody>
      </p:sp>
    </p:spTree>
    <p:extLst>
      <p:ext uri="{BB962C8B-B14F-4D97-AF65-F5344CB8AC3E}">
        <p14:creationId xmlns:p14="http://schemas.microsoft.com/office/powerpoint/2010/main" val="351411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2+3: Hides Drawing</a:t>
            </a:r>
          </a:p>
          <a:p>
            <a:pPr lvl="1"/>
            <a:r>
              <a:rPr lang="en-US" dirty="0"/>
              <a:t>GLSL Shader, SimpleShader, Renderable</a:t>
            </a:r>
          </a:p>
          <a:p>
            <a:r>
              <a:rPr lang="en-US" dirty="0"/>
              <a:t>Chapter 4: Utility components</a:t>
            </a:r>
          </a:p>
          <a:p>
            <a:pPr lvl="1"/>
            <a:r>
              <a:rPr lang="en-US" dirty="0"/>
              <a:t>Loop, Keyboard input</a:t>
            </a:r>
          </a:p>
          <a:p>
            <a:pPr lvl="1"/>
            <a:r>
              <a:rPr lang="en-US" dirty="0"/>
              <a:t>Scene object: API interface</a:t>
            </a:r>
          </a:p>
          <a:p>
            <a:pPr lvl="1"/>
            <a:r>
              <a:rPr lang="en-US" dirty="0"/>
              <a:t>Resources management, Audio</a:t>
            </a:r>
          </a:p>
          <a:p>
            <a:r>
              <a:rPr lang="en-US" dirty="0"/>
              <a:t>Chapter 5: Drawing of “objects” as textures and animation</a:t>
            </a:r>
          </a:p>
          <a:p>
            <a:pPr lvl="1"/>
            <a:r>
              <a:rPr lang="en-US" dirty="0" err="1"/>
              <a:t>TextutreShader</a:t>
            </a:r>
            <a:r>
              <a:rPr lang="en-US" dirty="0"/>
              <a:t> and </a:t>
            </a:r>
            <a:r>
              <a:rPr lang="en-US" dirty="0" err="1"/>
              <a:t>TextureRenderable</a:t>
            </a:r>
            <a:endParaRPr lang="en-US" dirty="0"/>
          </a:p>
          <a:p>
            <a:pPr lvl="1"/>
            <a:r>
              <a:rPr lang="en-US" dirty="0"/>
              <a:t>Sprite animation</a:t>
            </a:r>
          </a:p>
          <a:p>
            <a:pPr lvl="1"/>
            <a:r>
              <a:rPr lang="en-US" dirty="0"/>
              <a:t>Font</a:t>
            </a:r>
          </a:p>
          <a:p>
            <a:r>
              <a:rPr lang="en-US" dirty="0"/>
              <a:t>Need: Abstract behavior wrapping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the Brian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dirty="0"/>
              <a:t>Constant traveling speed</a:t>
            </a:r>
          </a:p>
          <a:p>
            <a:pPr lvl="1"/>
            <a:r>
              <a:rPr lang="en-US" dirty="0"/>
              <a:t>Initially front is the default (y-direction)</a:t>
            </a:r>
          </a:p>
          <a:p>
            <a:r>
              <a:rPr lang="en-US" dirty="0"/>
              <a:t>Private behavior (in update)</a:t>
            </a:r>
          </a:p>
          <a:p>
            <a:pPr lvl="1"/>
            <a:r>
              <a:rPr lang="en-US" dirty="0"/>
              <a:t>Drive the brain with keyboard</a:t>
            </a:r>
          </a:p>
          <a:p>
            <a:pPr lvl="1"/>
            <a:r>
              <a:rPr lang="en-US" dirty="0"/>
              <a:t>Change speed</a:t>
            </a:r>
          </a:p>
          <a:p>
            <a:pPr lvl="1"/>
            <a:r>
              <a:rPr lang="en-US" dirty="0"/>
              <a:t>Direction and Speed are independent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C0B3A-DF95-4674-94E7-324DE960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12" y="3822342"/>
            <a:ext cx="876300" cy="1485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31486-1F4A-4DDA-935F-79A996F602A8}"/>
              </a:ext>
            </a:extLst>
          </p:cNvPr>
          <p:cNvCxnSpPr/>
          <p:nvPr/>
        </p:nvCxnSpPr>
        <p:spPr>
          <a:xfrm flipV="1">
            <a:off x="9139113" y="2075656"/>
            <a:ext cx="2001" cy="174668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MyGame</a:t>
            </a:r>
            <a:r>
              <a:rPr lang="en-US" dirty="0"/>
              <a:t>::update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555750"/>
            <a:ext cx="9105900" cy="2743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9000" y="3190968"/>
            <a:ext cx="7848600" cy="58093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109244"/>
            <a:ext cx="5848350" cy="22574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5570219" y="1079636"/>
            <a:ext cx="2622203" cy="468052"/>
          </a:xfrm>
          <a:prstGeom prst="wedgeRoundRectCallout">
            <a:avLst>
              <a:gd name="adj1" fmla="val -133183"/>
              <a:gd name="adj2" fmla="val 2795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Default  is: 1.0</a:t>
            </a:r>
          </a:p>
        </p:txBody>
      </p:sp>
    </p:spTree>
    <p:extLst>
      <p:ext uri="{BB962C8B-B14F-4D97-AF65-F5344CB8AC3E}">
        <p14:creationId xmlns:p14="http://schemas.microsoft.com/office/powerpoint/2010/main" val="4847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</a:t>
            </a:r>
            <a:r>
              <a:rPr lang="en-US" b="1" dirty="0" err="1">
                <a:solidFill>
                  <a:srgbClr val="FF0000"/>
                </a:solidFill>
              </a:rPr>
              <a:t>GameObject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b="1" dirty="0" err="1">
                <a:solidFill>
                  <a:srgbClr val="FF0000"/>
                </a:solidFill>
              </a:rPr>
              <a:t>rotateObjPointTo</a:t>
            </a:r>
            <a:r>
              <a:rPr lang="en-US" b="1" dirty="0">
                <a:solidFill>
                  <a:srgbClr val="FF0000"/>
                </a:solidFill>
              </a:rPr>
              <a:t>(p)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24" y="1491905"/>
            <a:ext cx="6019800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4" y="3094548"/>
            <a:ext cx="5981700" cy="27432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718854" y="1622066"/>
            <a:ext cx="4634946" cy="455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 each case, why are we returning?</a:t>
            </a:r>
          </a:p>
          <a:p>
            <a:r>
              <a:rPr lang="en-US" dirty="0">
                <a:solidFill>
                  <a:srgbClr val="FF0000"/>
                </a:solidFill>
              </a:rPr>
              <a:t>Why are we comparing to such strange floating point numbers?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507" y="2362229"/>
            <a:ext cx="1763172" cy="477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807" y="2468880"/>
            <a:ext cx="6611289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524" y="3915732"/>
            <a:ext cx="4272327" cy="36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ounded Rectangle 18"/>
          <p:cNvSpPr/>
          <p:nvPr/>
        </p:nvSpPr>
        <p:spPr>
          <a:xfrm>
            <a:off x="272505" y="4325510"/>
            <a:ext cx="6446348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725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 the Brain: Why do we need this line?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063" y="1885045"/>
            <a:ext cx="7743825" cy="3190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87438" y="4536219"/>
            <a:ext cx="8106133" cy="2812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BBOX and Collision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08" y="1800225"/>
            <a:ext cx="7992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bounding box and its implementation</a:t>
            </a:r>
          </a:p>
          <a:p>
            <a:pPr lvl="0"/>
            <a:r>
              <a:rPr lang="en-US" dirty="0"/>
              <a:t>experience working with bounding box of a </a:t>
            </a:r>
            <a:r>
              <a:rPr lang="en-US" dirty="0" err="1"/>
              <a:t>GameObject</a:t>
            </a:r>
            <a:endParaRPr lang="en-US" dirty="0"/>
          </a:p>
          <a:p>
            <a:pPr lvl="0"/>
            <a:r>
              <a:rPr lang="en-US" dirty="0"/>
              <a:t>compute and work with the bounds of a Camera WC window</a:t>
            </a:r>
          </a:p>
          <a:p>
            <a:pPr lvl="0"/>
            <a:r>
              <a:rPr lang="en-US" dirty="0"/>
              <a:t>program with collisions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3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84" y="137795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major-axis aligned</a:t>
            </a:r>
          </a:p>
          <a:p>
            <a:r>
              <a:rPr lang="en-US" dirty="0"/>
              <a:t>4 floats in 2D</a:t>
            </a:r>
          </a:p>
          <a:p>
            <a:pPr lvl="1"/>
            <a:r>
              <a:rPr lang="en-US" dirty="0"/>
              <a:t>Point + Dimension</a:t>
            </a:r>
          </a:p>
          <a:p>
            <a:pPr lvl="2"/>
            <a:r>
              <a:rPr lang="en-US" dirty="0"/>
              <a:t>Center + W x H</a:t>
            </a:r>
          </a:p>
          <a:p>
            <a:pPr lvl="2"/>
            <a:r>
              <a:rPr lang="en-US" dirty="0"/>
              <a:t>Lower Left + W x H</a:t>
            </a:r>
          </a:p>
          <a:p>
            <a:pPr lvl="1"/>
            <a:r>
              <a:rPr lang="en-US" dirty="0"/>
              <a:t>2 points</a:t>
            </a:r>
          </a:p>
          <a:p>
            <a:pPr lvl="2"/>
            <a:r>
              <a:rPr lang="en-US" dirty="0"/>
              <a:t>Lower Left + Upper Right</a:t>
            </a:r>
          </a:p>
          <a:p>
            <a:r>
              <a:rPr lang="en-US" dirty="0"/>
              <a:t>“Easy” (efficient) to compute overlaps!!</a:t>
            </a:r>
          </a:p>
        </p:txBody>
      </p:sp>
    </p:spTree>
    <p:extLst>
      <p:ext uri="{BB962C8B-B14F-4D97-AF65-F5344CB8AC3E}">
        <p14:creationId xmlns:p14="http://schemas.microsoft.com/office/powerpoint/2010/main" val="295205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34" y="0"/>
            <a:ext cx="4762716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BoundingBox</a:t>
            </a:r>
            <a:r>
              <a:rPr lang="en-US" dirty="0"/>
              <a:t>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44395-1511-40C7-A918-299B74BEE9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Bound: Lower-left + width + height</a:t>
            </a:r>
          </a:p>
          <a:p>
            <a:r>
              <a:rPr lang="en-US" dirty="0"/>
              <a:t>Set bound</a:t>
            </a:r>
          </a:p>
          <a:p>
            <a:pPr lvl="1"/>
            <a:r>
              <a:rPr lang="en-US" dirty="0"/>
              <a:t>No get bound method, instead get min/max</a:t>
            </a:r>
          </a:p>
          <a:p>
            <a:r>
              <a:rPr lang="en-US" dirty="0"/>
              <a:t>Bound tests</a:t>
            </a:r>
          </a:p>
          <a:p>
            <a:pPr lvl="1"/>
            <a:r>
              <a:rPr lang="en-US" dirty="0"/>
              <a:t>Contains a point</a:t>
            </a:r>
          </a:p>
          <a:p>
            <a:pPr lvl="1"/>
            <a:r>
              <a:rPr lang="en-US" dirty="0"/>
              <a:t>Intersects with another bound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F6FE3-78CC-4ABA-BB47-63200B79CBAE}"/>
              </a:ext>
            </a:extLst>
          </p:cNvPr>
          <p:cNvSpPr txBox="1"/>
          <p:nvPr/>
        </p:nvSpPr>
        <p:spPr>
          <a:xfrm>
            <a:off x="5000449" y="5992297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minX</a:t>
            </a:r>
            <a:r>
              <a:rPr lang="en-US" altLang="zh-TW" dirty="0"/>
              <a:t>, </a:t>
            </a:r>
            <a:r>
              <a:rPr lang="en-US" altLang="zh-TW" dirty="0" err="1"/>
              <a:t>minY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406F9-482D-432A-95AE-02EBC595A5DA}"/>
              </a:ext>
            </a:extLst>
          </p:cNvPr>
          <p:cNvSpPr txBox="1"/>
          <p:nvPr/>
        </p:nvSpPr>
        <p:spPr>
          <a:xfrm>
            <a:off x="6540778" y="3596526"/>
            <a:ext cx="15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maxX</a:t>
            </a:r>
            <a:r>
              <a:rPr lang="en-US" altLang="zh-TW" dirty="0"/>
              <a:t>, </a:t>
            </a:r>
            <a:r>
              <a:rPr lang="en-US" altLang="zh-TW" dirty="0" err="1"/>
              <a:t>maxY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7871C6-361C-4DBD-B6AD-2C578CEE667B}"/>
              </a:ext>
            </a:extLst>
          </p:cNvPr>
          <p:cNvGrpSpPr/>
          <p:nvPr/>
        </p:nvGrpSpPr>
        <p:grpSpPr>
          <a:xfrm>
            <a:off x="5694053" y="3965853"/>
            <a:ext cx="1616890" cy="2026444"/>
            <a:chOff x="8653780" y="1649959"/>
            <a:chExt cx="2331720" cy="31736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B6705C-DDD9-4178-B636-1865F4B6235C}"/>
                </a:ext>
              </a:extLst>
            </p:cNvPr>
            <p:cNvGrpSpPr/>
            <p:nvPr/>
          </p:nvGrpSpPr>
          <p:grpSpPr>
            <a:xfrm>
              <a:off x="8699500" y="1690688"/>
              <a:ext cx="2286000" cy="3106224"/>
              <a:chOff x="9190938" y="1033976"/>
              <a:chExt cx="810312" cy="106549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1C6DCEB-FB4D-43BB-857A-F4F162833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9190938" y="1033976"/>
                <a:ext cx="810312" cy="106549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3BFDF-A337-4EBD-B06F-FB530C16B2A7}"/>
                  </a:ext>
                </a:extLst>
              </p:cNvPr>
              <p:cNvSpPr/>
              <p:nvPr/>
            </p:nvSpPr>
            <p:spPr>
              <a:xfrm>
                <a:off x="9190938" y="1033976"/>
                <a:ext cx="734112" cy="1065493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CF78F4-402B-4F70-B96D-A445300B6C87}"/>
                </a:ext>
              </a:extLst>
            </p:cNvPr>
            <p:cNvSpPr/>
            <p:nvPr/>
          </p:nvSpPr>
          <p:spPr>
            <a:xfrm>
              <a:off x="8653780" y="473217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CB12B3-3049-4ADF-ABB5-62722A9C01B9}"/>
                </a:ext>
              </a:extLst>
            </p:cNvPr>
            <p:cNvSpPr/>
            <p:nvPr/>
          </p:nvSpPr>
          <p:spPr>
            <a:xfrm>
              <a:off x="10724809" y="1649959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6E99D-AFF2-4D54-B3C5-C925AEC8DB97}"/>
              </a:ext>
            </a:extLst>
          </p:cNvPr>
          <p:cNvGrpSpPr/>
          <p:nvPr/>
        </p:nvGrpSpPr>
        <p:grpSpPr>
          <a:xfrm>
            <a:off x="10220932" y="4055598"/>
            <a:ext cx="1376680" cy="1810221"/>
            <a:chOff x="5867590" y="4805975"/>
            <a:chExt cx="1376680" cy="18102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B66DD2-66DC-4F76-B580-7983DBC90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5867590" y="4805976"/>
              <a:ext cx="1376680" cy="18102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8B4112-A2E5-422E-B4ED-D1F395733A22}"/>
                </a:ext>
              </a:extLst>
            </p:cNvPr>
            <p:cNvSpPr/>
            <p:nvPr/>
          </p:nvSpPr>
          <p:spPr>
            <a:xfrm>
              <a:off x="5867590" y="4805975"/>
              <a:ext cx="1225359" cy="1765621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1F523-E72B-4D02-B55D-D8A761D9C0C5}"/>
              </a:ext>
            </a:extLst>
          </p:cNvPr>
          <p:cNvGrpSpPr/>
          <p:nvPr/>
        </p:nvGrpSpPr>
        <p:grpSpPr>
          <a:xfrm>
            <a:off x="9977508" y="5207676"/>
            <a:ext cx="486847" cy="823896"/>
            <a:chOff x="6862226" y="4759122"/>
            <a:chExt cx="486847" cy="8238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01213-376D-44DC-886F-FF48563A0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3F7649-E084-4E7A-9D79-16FE11A19E93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B471D9-6434-47BB-A8F6-ED2E16DA622D}"/>
              </a:ext>
            </a:extLst>
          </p:cNvPr>
          <p:cNvGrpSpPr/>
          <p:nvPr/>
        </p:nvGrpSpPr>
        <p:grpSpPr>
          <a:xfrm>
            <a:off x="11267247" y="3414397"/>
            <a:ext cx="486847" cy="823896"/>
            <a:chOff x="6862226" y="4759122"/>
            <a:chExt cx="486847" cy="82389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14F4B5-C638-4D7B-8262-E23C5111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63334" r="30835" b="-1"/>
            <a:stretch/>
          </p:blipFill>
          <p:spPr>
            <a:xfrm>
              <a:off x="6862226" y="4759122"/>
              <a:ext cx="486847" cy="8238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6CEBAB-D3B2-4569-9C6D-45FE34AE552F}"/>
                </a:ext>
              </a:extLst>
            </p:cNvPr>
            <p:cNvSpPr/>
            <p:nvPr/>
          </p:nvSpPr>
          <p:spPr>
            <a:xfrm>
              <a:off x="6865724" y="4802261"/>
              <a:ext cx="457378" cy="768182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612449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Bbox</a:t>
            </a:r>
            <a:r>
              <a:rPr lang="en-US" dirty="0"/>
              <a:t>: Collision status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77042" y="2819400"/>
            <a:ext cx="1222152" cy="1252210"/>
          </a:xfrm>
          <a:prstGeom prst="rect">
            <a:avLst/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2528" y="2158749"/>
            <a:ext cx="122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endParaRPr lang="en-US" altLang="zh-TW" sz="1400" dirty="0"/>
          </a:p>
        </p:txBody>
      </p:sp>
      <p:cxnSp>
        <p:nvCxnSpPr>
          <p:cNvPr id="47" name="Straight Arrow Connector 46"/>
          <p:cNvCxnSpPr>
            <a:stCxn id="66" idx="3"/>
            <a:endCxn id="45" idx="0"/>
          </p:cNvCxnSpPr>
          <p:nvPr/>
        </p:nvCxnSpPr>
        <p:spPr>
          <a:xfrm>
            <a:off x="2227790" y="1924719"/>
            <a:ext cx="360328" cy="894681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47153" y="4186163"/>
            <a:ext cx="320040" cy="420826"/>
            <a:chOff x="1085088" y="2286001"/>
            <a:chExt cx="452152" cy="59454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1955204" y="2934083"/>
            <a:ext cx="320040" cy="420826"/>
            <a:chOff x="1085088" y="2286001"/>
            <a:chExt cx="452152" cy="59454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936551" y="3688560"/>
            <a:ext cx="320040" cy="420826"/>
            <a:chOff x="1085088" y="2286001"/>
            <a:chExt cx="452152" cy="594543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554790" y="2792650"/>
            <a:ext cx="320040" cy="420826"/>
            <a:chOff x="1085088" y="2286001"/>
            <a:chExt cx="452152" cy="59454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416879" y="3688690"/>
            <a:ext cx="320040" cy="420826"/>
            <a:chOff x="1085088" y="2286001"/>
            <a:chExt cx="452152" cy="5945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939991" y="3407892"/>
            <a:ext cx="320040" cy="420826"/>
            <a:chOff x="1085088" y="2286001"/>
            <a:chExt cx="452152" cy="59454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5" r="86667"/>
            <a:stretch/>
          </p:blipFill>
          <p:spPr>
            <a:xfrm>
              <a:off x="1085088" y="2286001"/>
              <a:ext cx="452152" cy="59454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085088" y="2286001"/>
              <a:ext cx="420624" cy="594360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03700" y="1770830"/>
            <a:ext cx="122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eCollideTop</a:t>
            </a:r>
            <a:endParaRPr lang="en-US" altLang="zh-TW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3551" y="3328677"/>
            <a:ext cx="144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eCollideLeft</a:t>
            </a:r>
            <a:r>
              <a:rPr lang="en-US" altLang="zh-TW" sz="1400" dirty="0"/>
              <a:t> | </a:t>
            </a:r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71877" y="4849355"/>
            <a:ext cx="110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eOutside</a:t>
            </a:r>
            <a:endParaRPr lang="en-US" altLang="zh-TW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35035" y="1530643"/>
            <a:ext cx="11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eCollideRight</a:t>
            </a:r>
            <a:endParaRPr lang="en-US" altLang="zh-TW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94218" y="4392935"/>
            <a:ext cx="1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err="1"/>
              <a:t>eCollideBottom</a:t>
            </a:r>
            <a:endParaRPr lang="en-US" altLang="zh-TW" sz="1400" dirty="0"/>
          </a:p>
        </p:txBody>
      </p:sp>
      <p:cxnSp>
        <p:nvCxnSpPr>
          <p:cNvPr id="71" name="Straight Arrow Connector 70"/>
          <p:cNvCxnSpPr>
            <a:stCxn id="46" idx="3"/>
            <a:endCxn id="52" idx="0"/>
          </p:cNvCxnSpPr>
          <p:nvPr/>
        </p:nvCxnSpPr>
        <p:spPr>
          <a:xfrm>
            <a:off x="1826038" y="2312638"/>
            <a:ext cx="289186" cy="621445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2"/>
            <a:endCxn id="65" idx="0"/>
          </p:cNvCxnSpPr>
          <p:nvPr/>
        </p:nvCxnSpPr>
        <p:spPr>
          <a:xfrm>
            <a:off x="2933031" y="1838420"/>
            <a:ext cx="155822" cy="1569472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>
            <a:off x="1483510" y="3590287"/>
            <a:ext cx="453041" cy="101616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0" idx="3"/>
          </p:cNvCxnSpPr>
          <p:nvPr/>
        </p:nvCxnSpPr>
        <p:spPr>
          <a:xfrm flipV="1">
            <a:off x="1959739" y="4167576"/>
            <a:ext cx="512878" cy="379248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3"/>
            <a:endCxn id="50" idx="1"/>
          </p:cNvCxnSpPr>
          <p:nvPr/>
        </p:nvCxnSpPr>
        <p:spPr>
          <a:xfrm flipV="1">
            <a:off x="2380198" y="4396511"/>
            <a:ext cx="366955" cy="606733"/>
          </a:xfrm>
          <a:prstGeom prst="straightConnector1">
            <a:avLst/>
          </a:prstGeom>
          <a:ln w="63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707D5B-B6C0-4881-89B3-EE773378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99" y="1757496"/>
            <a:ext cx="5924281" cy="50147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CC5FC1-58F2-449E-AFDB-77AA678B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24"/>
          <a:stretch/>
        </p:blipFill>
        <p:spPr>
          <a:xfrm>
            <a:off x="9648331" y="492957"/>
            <a:ext cx="2410710" cy="14317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9BF1B-504D-45CE-9AEF-95782EFDC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426" y="492957"/>
            <a:ext cx="3844426" cy="12645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0029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decision: compute on the fly! (in game_object.js)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Good: </a:t>
            </a:r>
          </a:p>
          <a:p>
            <a:pPr lvl="1"/>
            <a:r>
              <a:rPr lang="en-US" dirty="0"/>
              <a:t>No state to maintain (no need to update after </a:t>
            </a:r>
            <a:r>
              <a:rPr lang="en-US" dirty="0" err="1"/>
              <a:t>xform</a:t>
            </a:r>
            <a:r>
              <a:rPr lang="en-US" dirty="0"/>
              <a:t> change)!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Not free to create</a:t>
            </a:r>
          </a:p>
          <a:p>
            <a:pPr lvl="1"/>
            <a:r>
              <a:rPr lang="en-US" dirty="0" err="1"/>
              <a:t>Bbox</a:t>
            </a:r>
            <a:r>
              <a:rPr lang="en-US" dirty="0"/>
              <a:t> inquiry should be done no more than once per object per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E8BC-5FFA-4598-B7E0-477DB42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2427585"/>
            <a:ext cx="8653153" cy="12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</a:t>
            </a:r>
            <a:r>
              <a:rPr lang="en-US" dirty="0" err="1"/>
              <a:t>GameObjects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55" y="1488333"/>
            <a:ext cx="6500751" cy="48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Bbox</a:t>
            </a:r>
            <a:r>
              <a:rPr lang="en-US" dirty="0"/>
              <a:t> in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Collide a </a:t>
            </a:r>
            <a:r>
              <a:rPr lang="en-US" dirty="0" err="1"/>
              <a:t>xform</a:t>
            </a:r>
            <a:r>
              <a:rPr lang="en-US" dirty="0"/>
              <a:t> with </a:t>
            </a:r>
            <a:r>
              <a:rPr lang="en-US" dirty="0" err="1"/>
              <a:t>WCBounds</a:t>
            </a:r>
            <a:r>
              <a:rPr lang="en-US" dirty="0"/>
              <a:t> (in camera.js)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Zone: a percentage of WC Bounds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95065" y="5427354"/>
            <a:ext cx="200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err="1"/>
              <a:t>eOutside</a:t>
            </a:r>
            <a:endParaRPr lang="en-US" altLang="zh-TW" dirty="0"/>
          </a:p>
        </p:txBody>
      </p:sp>
      <p:grpSp>
        <p:nvGrpSpPr>
          <p:cNvPr id="54" name="Group 53"/>
          <p:cNvGrpSpPr/>
          <p:nvPr/>
        </p:nvGrpSpPr>
        <p:grpSpPr>
          <a:xfrm>
            <a:off x="5667304" y="4161630"/>
            <a:ext cx="6723143" cy="1947864"/>
            <a:chOff x="3463854" y="4229099"/>
            <a:chExt cx="6723143" cy="1947864"/>
          </a:xfrm>
        </p:grpSpPr>
        <p:sp>
          <p:nvSpPr>
            <p:cNvPr id="5" name="Rectangle 4"/>
            <p:cNvSpPr/>
            <p:nvPr/>
          </p:nvSpPr>
          <p:spPr>
            <a:xfrm>
              <a:off x="5626491" y="4676499"/>
              <a:ext cx="1222152" cy="1252210"/>
            </a:xfrm>
            <a:prstGeom prst="rect">
              <a:avLst/>
            </a:prstGeom>
            <a:noFill/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3854" y="4396837"/>
              <a:ext cx="1663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err="1"/>
                <a:t>eCollideLeft</a:t>
              </a:r>
              <a:endParaRPr lang="en-US" altLang="zh-TW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1882" y="5225433"/>
              <a:ext cx="1515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zone</a:t>
              </a:r>
            </a:p>
          </p:txBody>
        </p:sp>
        <p:cxnSp>
          <p:nvCxnSpPr>
            <p:cNvPr id="9" name="Straight Arrow Connector 8"/>
            <p:cNvCxnSpPr>
              <a:endCxn id="14" idx="7"/>
            </p:cNvCxnSpPr>
            <p:nvPr/>
          </p:nvCxnSpPr>
          <p:spPr>
            <a:xfrm flipH="1">
              <a:off x="6374337" y="4482887"/>
              <a:ext cx="938606" cy="754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288715" y="5354679"/>
              <a:ext cx="320040" cy="420826"/>
              <a:chOff x="1085088" y="2286001"/>
              <a:chExt cx="452152" cy="5945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242663" y="4389482"/>
              <a:ext cx="1960576" cy="1787481"/>
            </a:xfrm>
            <a:prstGeom prst="rect">
              <a:avLst/>
            </a:prstGeom>
            <a:noFill/>
            <a:ln w="1587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Or 13"/>
            <p:cNvSpPr/>
            <p:nvPr/>
          </p:nvSpPr>
          <p:spPr>
            <a:xfrm>
              <a:off x="6257264" y="5217519"/>
              <a:ext cx="137160" cy="137160"/>
            </a:xfrm>
            <a:prstGeom prst="flowChar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604653" y="4791182"/>
              <a:ext cx="320040" cy="420826"/>
              <a:chOff x="1085088" y="2286001"/>
              <a:chExt cx="452152" cy="59454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935" r="86667"/>
              <a:stretch/>
            </p:blipFill>
            <p:spPr>
              <a:xfrm>
                <a:off x="1085088" y="2286001"/>
                <a:ext cx="452152" cy="594543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085088" y="2286001"/>
                <a:ext cx="420624" cy="594360"/>
              </a:xfrm>
              <a:prstGeom prst="rect">
                <a:avLst/>
              </a:prstGeom>
              <a:noFill/>
              <a:ln w="952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81408" y="4229099"/>
              <a:ext cx="181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WC Center</a:t>
              </a:r>
            </a:p>
          </p:txBody>
        </p:sp>
        <p:cxnSp>
          <p:nvCxnSpPr>
            <p:cNvPr id="36" name="Straight Arrow Connector 35"/>
            <p:cNvCxnSpPr>
              <a:stCxn id="6" idx="3"/>
            </p:cNvCxnSpPr>
            <p:nvPr/>
          </p:nvCxnSpPr>
          <p:spPr>
            <a:xfrm>
              <a:off x="5126960" y="4581503"/>
              <a:ext cx="459040" cy="20098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3"/>
              <a:endCxn id="12" idx="1"/>
            </p:cNvCxnSpPr>
            <p:nvPr/>
          </p:nvCxnSpPr>
          <p:spPr>
            <a:xfrm flipV="1">
              <a:off x="4893485" y="5565027"/>
              <a:ext cx="395230" cy="11446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6860948" y="5079060"/>
              <a:ext cx="561176" cy="318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03746" y="4596308"/>
              <a:ext cx="278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Camera WC Bounds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216350" y="4763786"/>
              <a:ext cx="225119" cy="1271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59FDB2-55E8-431F-AE26-4AE00E02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45" y="2329176"/>
            <a:ext cx="10160223" cy="19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8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brain</a:t>
            </a:r>
          </a:p>
          <a:p>
            <a:r>
              <a:rPr lang="en-US" dirty="0"/>
              <a:t>Print status as a number: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170237"/>
            <a:ext cx="10982325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75" y="1027906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will happen?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1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Hero bound status: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outside?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is 6?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2+4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top-Right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about 12?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4+8</a:t>
            </a:r>
            <a:r>
              <a:rPr lang="en-US" dirty="0">
                <a:sym typeface="Wingdings" panose="05000000000000000000" pitchFamily="2" charset="2"/>
              </a:rPr>
              <a:t>Top-Bottom (tall object)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If change the bound % from 0.8 to 0.2 what will happen?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easy for the object to be “outside”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change from 0.02 to something much slower (like 0.001)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ym typeface="Wingdings" panose="05000000000000000000" pitchFamily="2" charset="2"/>
              </a:rPr>
              <a:t> Takes forever to turn towards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7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Change the </a:t>
            </a:r>
            <a:r>
              <a:rPr lang="en-US" b="1" u="sng" dirty="0">
                <a:solidFill>
                  <a:srgbClr val="FF0000"/>
                </a:solidFill>
              </a:rPr>
              <a:t>rate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err="1">
                <a:solidFill>
                  <a:srgbClr val="FF0000"/>
                </a:solidFill>
              </a:rPr>
              <a:t>MyGame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Notice the tendency/potentials of “orbiting”</a:t>
            </a:r>
          </a:p>
          <a:p>
            <a:r>
              <a:rPr lang="en-US" dirty="0">
                <a:solidFill>
                  <a:srgbClr val="FF0000"/>
                </a:solidFill>
              </a:rPr>
              <a:t>Increase/decrease Brain speed (Up/Down arrows)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see different orbiting behaviors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1233488"/>
            <a:ext cx="5391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5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91" y="2401357"/>
            <a:ext cx="6681787" cy="4562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limitation of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4708"/>
          </a:xfrm>
        </p:spPr>
        <p:txBody>
          <a:bodyPr/>
          <a:lstStyle/>
          <a:p>
            <a:r>
              <a:rPr lang="en-US" dirty="0"/>
              <a:t>Axis aligned</a:t>
            </a:r>
          </a:p>
          <a:p>
            <a:r>
              <a:rPr lang="en-US" dirty="0"/>
              <a:t>Void space</a:t>
            </a:r>
          </a:p>
          <a:p>
            <a:r>
              <a:rPr lang="en-US" dirty="0"/>
              <a:t>Our implementation</a:t>
            </a:r>
            <a:br>
              <a:rPr lang="en-US" dirty="0"/>
            </a:br>
            <a:r>
              <a:rPr lang="en-US" dirty="0"/>
              <a:t>    no support for rotation!</a:t>
            </a:r>
          </a:p>
        </p:txBody>
      </p:sp>
    </p:spTree>
    <p:extLst>
      <p:ext uri="{BB962C8B-B14F-4D97-AF65-F5344CB8AC3E}">
        <p14:creationId xmlns:p14="http://schemas.microsoft.com/office/powerpoint/2010/main" val="1160528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79" y="3195506"/>
            <a:ext cx="5039007" cy="2864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seen:</a:t>
            </a:r>
            <a:br>
              <a:rPr lang="en-US" dirty="0"/>
            </a:br>
            <a:r>
              <a:rPr lang="en-US" dirty="0"/>
              <a:t>     does not support rotation (at all!)</a:t>
            </a:r>
          </a:p>
          <a:p>
            <a:pPr lvl="1"/>
            <a:endParaRPr lang="en-US" dirty="0"/>
          </a:p>
          <a:p>
            <a:r>
              <a:rPr lang="en-US" dirty="0"/>
              <a:t>Even in the </a:t>
            </a:r>
            <a:br>
              <a:rPr lang="en-US" dirty="0"/>
            </a:br>
            <a:r>
              <a:rPr lang="en-US" dirty="0"/>
              <a:t>    absence of rotation</a:t>
            </a:r>
          </a:p>
          <a:p>
            <a:r>
              <a:rPr lang="en-US" dirty="0"/>
              <a:t>Does not approximate </a:t>
            </a:r>
            <a:br>
              <a:rPr lang="en-US" dirty="0"/>
            </a:br>
            <a:r>
              <a:rPr lang="en-US" dirty="0"/>
              <a:t>   collision well</a:t>
            </a:r>
          </a:p>
          <a:p>
            <a:r>
              <a:rPr lang="en-US" dirty="0"/>
              <a:t>Too much </a:t>
            </a:r>
            <a:r>
              <a:rPr lang="en-US" b="1" u="sng" dirty="0"/>
              <a:t>void space</a:t>
            </a:r>
            <a:r>
              <a:rPr lang="en-US" dirty="0"/>
              <a:t>!</a:t>
            </a:r>
          </a:p>
          <a:p>
            <a:r>
              <a:rPr lang="en-US" dirty="0"/>
              <a:t>Collision: pixel overlaps!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707845"/>
            <a:ext cx="3445310" cy="2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Per Pixel Collisions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957" y="1616394"/>
            <a:ext cx="5105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8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per-pixel collision detection algorithm</a:t>
            </a:r>
          </a:p>
          <a:p>
            <a:r>
              <a:rPr lang="en-US" dirty="0"/>
              <a:t>Implement the algorithm</a:t>
            </a:r>
          </a:p>
          <a:p>
            <a:r>
              <a:rPr lang="en-US" dirty="0"/>
              <a:t>Understand the limitations and run-time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888738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62A7-DD52-4127-BCCF-7ABCE527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implementation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9CEE-667F-48C3-8562-4BC4067B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TextureRenderable</a:t>
            </a:r>
            <a:r>
              <a:rPr lang="en-US" dirty="0"/>
              <a:t>: implemented in three files</a:t>
            </a:r>
          </a:p>
          <a:p>
            <a:pPr lvl="1"/>
            <a:r>
              <a:rPr lang="en-US" dirty="0"/>
              <a:t>texture_ renderable_main.js</a:t>
            </a:r>
          </a:p>
          <a:p>
            <a:pPr lvl="2"/>
            <a:r>
              <a:rPr lang="en-US" dirty="0"/>
              <a:t>Define the basic </a:t>
            </a:r>
            <a:r>
              <a:rPr lang="en-US" dirty="0" err="1"/>
              <a:t>TextureRenderable</a:t>
            </a:r>
            <a:r>
              <a:rPr lang="en-US" dirty="0"/>
              <a:t> class functionality</a:t>
            </a:r>
          </a:p>
          <a:p>
            <a:pPr lvl="1"/>
            <a:r>
              <a:rPr lang="en-US" dirty="0"/>
              <a:t>texture_ renderable_pixel_collision.js</a:t>
            </a:r>
          </a:p>
          <a:p>
            <a:pPr lvl="2"/>
            <a:r>
              <a:rPr lang="en-US" dirty="0"/>
              <a:t>Import from texture_ renderable_main.js</a:t>
            </a:r>
          </a:p>
          <a:p>
            <a:pPr lvl="3"/>
            <a:r>
              <a:rPr lang="en-US" dirty="0"/>
              <a:t>For the basic </a:t>
            </a:r>
            <a:r>
              <a:rPr lang="en-US" dirty="0" err="1"/>
              <a:t>TextureRendearble</a:t>
            </a:r>
            <a:r>
              <a:rPr lang="en-US" dirty="0"/>
              <a:t> functionality</a:t>
            </a:r>
          </a:p>
          <a:p>
            <a:pPr lvl="2"/>
            <a:r>
              <a:rPr lang="en-US" dirty="0"/>
              <a:t>Append pixel collision functionality to the class</a:t>
            </a:r>
          </a:p>
          <a:p>
            <a:pPr lvl="3"/>
            <a:r>
              <a:rPr lang="en-US" dirty="0"/>
              <a:t>WATCH the syntax, very strange and intimidating. Well, get used to it</a:t>
            </a:r>
          </a:p>
          <a:p>
            <a:pPr lvl="1"/>
            <a:r>
              <a:rPr lang="en-US" dirty="0"/>
              <a:t>texture_renderable.js  : access file (to import from)</a:t>
            </a:r>
          </a:p>
          <a:p>
            <a:pPr lvl="2"/>
            <a:r>
              <a:rPr lang="en-US" dirty="0"/>
              <a:t>Import from texture_ renderable_pixel_collision.js</a:t>
            </a:r>
          </a:p>
          <a:p>
            <a:pPr lvl="3"/>
            <a:r>
              <a:rPr lang="en-US" dirty="0"/>
              <a:t>For all the implementations of </a:t>
            </a:r>
            <a:r>
              <a:rPr lang="en-US" dirty="0" err="1"/>
              <a:t>TextureRenderable</a:t>
            </a:r>
            <a:r>
              <a:rPr lang="en-US" dirty="0"/>
              <a:t> functionality</a:t>
            </a:r>
          </a:p>
          <a:p>
            <a:pPr lvl="2"/>
            <a:r>
              <a:rPr lang="en-US" dirty="0"/>
              <a:t>All “users” of </a:t>
            </a:r>
            <a:r>
              <a:rPr lang="en-US" dirty="0" err="1"/>
              <a:t>TextureRenderable</a:t>
            </a:r>
            <a:r>
              <a:rPr lang="en-US" dirty="0"/>
              <a:t> must import from texture_renderable.js</a:t>
            </a:r>
          </a:p>
          <a:p>
            <a:pPr lvl="3"/>
            <a:r>
              <a:rPr lang="en-US" dirty="0"/>
              <a:t>E.g. in engine/</a:t>
            </a:r>
            <a:r>
              <a:rPr lang="en-US"/>
              <a:t>index.js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2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</a:t>
            </a:r>
            <a:r>
              <a:rPr lang="en-US" dirty="0" err="1"/>
              <a:t>GameObject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begin abstract/hide behavior implementation</a:t>
            </a:r>
          </a:p>
          <a:p>
            <a:r>
              <a:rPr lang="en-US" dirty="0"/>
              <a:t>Clean up drawing interface: should pass in Camera</a:t>
            </a:r>
          </a:p>
        </p:txBody>
      </p:sp>
    </p:spTree>
    <p:extLst>
      <p:ext uri="{BB962C8B-B14F-4D97-AF65-F5344CB8AC3E}">
        <p14:creationId xmlns:p14="http://schemas.microsoft.com/office/powerpoint/2010/main" val="265302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</a:t>
            </a:r>
            <a:r>
              <a:rPr lang="en-US" b="1" i="1" dirty="0"/>
              <a:t>one of the </a:t>
            </a:r>
            <a:r>
              <a:rPr lang="en-US" dirty="0"/>
              <a:t>non-transparent pixel overlaps</a:t>
            </a:r>
          </a:p>
          <a:p>
            <a:pPr lvl="1"/>
            <a:r>
              <a:rPr lang="en-US" dirty="0"/>
              <a:t>Good at answer: yes or no</a:t>
            </a:r>
          </a:p>
          <a:p>
            <a:pPr lvl="1"/>
            <a:r>
              <a:rPr lang="en-US" dirty="0"/>
              <a:t>BAD at answering: where</a:t>
            </a:r>
          </a:p>
          <a:p>
            <a:pPr lvl="1"/>
            <a:r>
              <a:rPr lang="en-US" dirty="0"/>
              <a:t>Does not answer: “</a:t>
            </a:r>
            <a:r>
              <a:rPr lang="en-US" i="1" dirty="0"/>
              <a:t>first collision point</a:t>
            </a:r>
            <a:r>
              <a:rPr lang="en-US" dirty="0"/>
              <a:t>”</a:t>
            </a:r>
          </a:p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VERY sensitive to image resolution (as expected)</a:t>
            </a:r>
          </a:p>
          <a:p>
            <a:pPr lvl="1"/>
            <a:r>
              <a:rPr lang="en-US" dirty="0"/>
              <a:t>VERY sensitive to which image collide with which!? </a:t>
            </a:r>
            <a:r>
              <a:rPr lang="en-US" b="1" dirty="0">
                <a:sym typeface="Wingdings" panose="05000000000000000000" pitchFamily="2" charset="2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460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Colliding pixels of two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images, A and B are in WC space</a:t>
            </a:r>
          </a:p>
          <a:p>
            <a:r>
              <a:rPr lang="en-US" dirty="0"/>
              <a:t>Algorithm: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1" y="2856016"/>
            <a:ext cx="989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5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Image-A, 6x5pixels</a:t>
            </a:r>
          </a:p>
          <a:p>
            <a:pPr lvl="1"/>
            <a:r>
              <a:rPr lang="en-US" dirty="0"/>
              <a:t>WC Size: 60x50</a:t>
            </a:r>
          </a:p>
          <a:p>
            <a:pPr lvl="1"/>
            <a:r>
              <a:rPr lang="en-US" dirty="0"/>
              <a:t>Lower-Left corner at WC (5,5)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Image-B, 3x4 pixels</a:t>
            </a:r>
          </a:p>
          <a:p>
            <a:pPr lvl="1"/>
            <a:r>
              <a:rPr lang="en-US" dirty="0"/>
              <a:t>WC size: 30x40</a:t>
            </a:r>
          </a:p>
          <a:p>
            <a:pPr lvl="1"/>
            <a:r>
              <a:rPr lang="en-US" dirty="0"/>
              <a:t>Lower-Left corner at WC (45, -15)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897425" y="943547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6096000" y="4071088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96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4229142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062845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273566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2103543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WC: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3819115" y="1299133"/>
            <a:ext cx="0" cy="2708315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45779" y="1150328"/>
            <a:ext cx="3290810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4" name="Rounded Rectangular Callout 83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0" name="Rounded Rectangular Callout 89"/>
          <p:cNvSpPr/>
          <p:nvPr/>
        </p:nvSpPr>
        <p:spPr>
          <a:xfrm>
            <a:off x="1853797" y="2431303"/>
            <a:ext cx="1677481" cy="443973"/>
          </a:xfrm>
          <a:prstGeom prst="wedgeRoundRectCallout">
            <a:avLst>
              <a:gd name="adj1" fmla="val 66009"/>
              <a:gd name="adj2" fmla="val 458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50</a:t>
            </a:r>
          </a:p>
        </p:txBody>
      </p:sp>
      <p:sp>
        <p:nvSpPr>
          <p:cNvPr id="91" name="Rounded Rectangular Callout 90"/>
          <p:cNvSpPr/>
          <p:nvPr/>
        </p:nvSpPr>
        <p:spPr>
          <a:xfrm>
            <a:off x="4114793" y="461994"/>
            <a:ext cx="1677481" cy="443973"/>
          </a:xfrm>
          <a:prstGeom prst="wedgeRoundRectCallout">
            <a:avLst>
              <a:gd name="adj1" fmla="val -6008"/>
              <a:gd name="adj2" fmla="val 1014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60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8009559" y="2946420"/>
            <a:ext cx="0" cy="2195466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139241" y="5316697"/>
            <a:ext cx="1575582" cy="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ular Callout 144"/>
          <p:cNvSpPr/>
          <p:nvPr/>
        </p:nvSpPr>
        <p:spPr>
          <a:xfrm>
            <a:off x="8303103" y="4394042"/>
            <a:ext cx="1677481" cy="443973"/>
          </a:xfrm>
          <a:prstGeom prst="wedgeRoundRectCallout">
            <a:avLst>
              <a:gd name="adj1" fmla="val -70068"/>
              <a:gd name="adj2" fmla="val -4889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Height  = 40</a:t>
            </a:r>
          </a:p>
        </p:txBody>
      </p:sp>
      <p:sp>
        <p:nvSpPr>
          <p:cNvPr id="146" name="Rounded Rectangular Callout 145"/>
          <p:cNvSpPr/>
          <p:nvPr/>
        </p:nvSpPr>
        <p:spPr>
          <a:xfrm>
            <a:off x="6257803" y="5538827"/>
            <a:ext cx="1677481" cy="443973"/>
          </a:xfrm>
          <a:prstGeom prst="wedgeRoundRectCallout">
            <a:avLst>
              <a:gd name="adj1" fmla="val 3939"/>
              <a:gd name="adj2" fmla="val -1030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Width  = 30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ounded Rectangular Callout 69"/>
          <p:cNvSpPr/>
          <p:nvPr/>
        </p:nvSpPr>
        <p:spPr>
          <a:xfrm>
            <a:off x="1487931" y="4283681"/>
            <a:ext cx="1677481" cy="443973"/>
          </a:xfrm>
          <a:prstGeom prst="wedgeRoundRectCallout">
            <a:avLst>
              <a:gd name="adj1" fmla="val 75470"/>
              <a:gd name="adj2" fmla="val -361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origin: (0, 0)</a:t>
            </a:r>
          </a:p>
        </p:txBody>
      </p:sp>
    </p:spTree>
    <p:extLst>
      <p:ext uri="{BB962C8B-B14F-4D97-AF65-F5344CB8AC3E}">
        <p14:creationId xmlns:p14="http://schemas.microsoft.com/office/powerpoint/2010/main" val="164305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95" name="Rounded Rectangular Callout 94"/>
          <p:cNvSpPr/>
          <p:nvPr/>
        </p:nvSpPr>
        <p:spPr>
          <a:xfrm>
            <a:off x="1348320" y="1396217"/>
            <a:ext cx="2273234" cy="934636"/>
          </a:xfrm>
          <a:prstGeom prst="wedgeRoundRectCallout">
            <a:avLst>
              <a:gd name="adj1" fmla="val 74882"/>
              <a:gd name="adj2" fmla="val 8331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(0,2)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(10, 30)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1741931" y="3580948"/>
            <a:ext cx="1677481" cy="443973"/>
          </a:xfrm>
          <a:prstGeom prst="wedgeRoundRectCallout">
            <a:avLst>
              <a:gd name="adj1" fmla="val 81527"/>
              <a:gd name="adj2" fmla="val 4581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(5,5)</a:t>
            </a:r>
          </a:p>
        </p:txBody>
      </p:sp>
      <p:sp>
        <p:nvSpPr>
          <p:cNvPr id="97" name="Rounded Rectangular Callout 96"/>
          <p:cNvSpPr/>
          <p:nvPr/>
        </p:nvSpPr>
        <p:spPr>
          <a:xfrm>
            <a:off x="8675898" y="407546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(2, 0)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(70, -10)</a:t>
            </a:r>
          </a:p>
        </p:txBody>
      </p:sp>
      <p:sp>
        <p:nvSpPr>
          <p:cNvPr id="99" name="Rounded Rectangular Callout 98"/>
          <p:cNvSpPr/>
          <p:nvPr/>
        </p:nvSpPr>
        <p:spPr>
          <a:xfrm>
            <a:off x="3727220" y="5141886"/>
            <a:ext cx="1863964" cy="443973"/>
          </a:xfrm>
          <a:prstGeom prst="wedgeRoundRectCallout">
            <a:avLst>
              <a:gd name="adj1" fmla="val 81090"/>
              <a:gd name="adj2" fmla="val -624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(45, -15)</a:t>
            </a:r>
          </a:p>
        </p:txBody>
      </p:sp>
    </p:spTree>
    <p:extLst>
      <p:ext uri="{BB962C8B-B14F-4D97-AF65-F5344CB8AC3E}">
        <p14:creationId xmlns:p14="http://schemas.microsoft.com/office/powerpoint/2010/main" val="21949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95" grpId="0" animBg="1"/>
      <p:bldP spid="9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945779" y="1150328"/>
            <a:ext cx="3290811" cy="3038165"/>
            <a:chOff x="6710900" y="2427392"/>
            <a:chExt cx="3290811" cy="303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625" y="2427392"/>
              <a:ext cx="3038165" cy="303816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710900" y="2581620"/>
              <a:ext cx="3290811" cy="2729707"/>
              <a:chOff x="6824366" y="863224"/>
              <a:chExt cx="3290811" cy="27297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24366" y="863224"/>
                <a:ext cx="3290810" cy="544540"/>
                <a:chOff x="6824366" y="863224"/>
                <a:chExt cx="3290810" cy="54454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824366" y="1422203"/>
                <a:ext cx="3290810" cy="544540"/>
                <a:chOff x="6824366" y="863224"/>
                <a:chExt cx="3290810" cy="54454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824367" y="196097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824367" y="2503851"/>
                <a:ext cx="3290810" cy="544540"/>
                <a:chOff x="6824366" y="863224"/>
                <a:chExt cx="3290810" cy="54454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824366" y="3048391"/>
                <a:ext cx="3290810" cy="544540"/>
                <a:chOff x="6824366" y="863224"/>
                <a:chExt cx="3290810" cy="54454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24366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736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2295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472254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21548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568362" y="863224"/>
                  <a:ext cx="546814" cy="5445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5979457" y="2939557"/>
            <a:ext cx="1967449" cy="2170728"/>
            <a:chOff x="8536527" y="-433030"/>
            <a:chExt cx="1967449" cy="2170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27" y="-338317"/>
              <a:ext cx="1967449" cy="196744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697551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246845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93659" y="-433030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97552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46846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93660" y="10573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97552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246846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93660" y="64861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97551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6845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93659" y="1193158"/>
              <a:ext cx="546814" cy="5445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Flowchart: Summing Junction 97"/>
          <p:cNvSpPr/>
          <p:nvPr/>
        </p:nvSpPr>
        <p:spPr>
          <a:xfrm>
            <a:off x="4402989" y="3954285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7" name="Flowchart: Summing Junction 136"/>
          <p:cNvSpPr/>
          <p:nvPr/>
        </p:nvSpPr>
        <p:spPr>
          <a:xfrm>
            <a:off x="3879681" y="3938303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8" name="Flowchart: Summing Junction 137"/>
          <p:cNvSpPr/>
          <p:nvPr/>
        </p:nvSpPr>
        <p:spPr>
          <a:xfrm>
            <a:off x="6070661" y="5027494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1" name="Flowchart: Summing Junction 140"/>
          <p:cNvSpPr/>
          <p:nvPr/>
        </p:nvSpPr>
        <p:spPr>
          <a:xfrm>
            <a:off x="7160378" y="1250186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2" name="Flowchart: Summing Junction 141"/>
          <p:cNvSpPr/>
          <p:nvPr/>
        </p:nvSpPr>
        <p:spPr>
          <a:xfrm>
            <a:off x="4153269" y="2600000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6" name="Rounded Rectangular Callout 85"/>
          <p:cNvSpPr/>
          <p:nvPr/>
        </p:nvSpPr>
        <p:spPr>
          <a:xfrm>
            <a:off x="7656272" y="916241"/>
            <a:ext cx="2088985" cy="443973"/>
          </a:xfrm>
          <a:prstGeom prst="wedgeRoundRectCallout">
            <a:avLst>
              <a:gd name="adj1" fmla="val -70535"/>
              <a:gd name="adj2" fmla="val 322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WC Space: (65,55)</a:t>
            </a:r>
          </a:p>
        </p:txBody>
      </p:sp>
      <p:sp>
        <p:nvSpPr>
          <p:cNvPr id="85" name="Flowchart: Summing Junction 84"/>
          <p:cNvSpPr/>
          <p:nvPr/>
        </p:nvSpPr>
        <p:spPr>
          <a:xfrm>
            <a:off x="6889019" y="3211827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Flowchart: Summing Junction 86"/>
          <p:cNvSpPr/>
          <p:nvPr/>
        </p:nvSpPr>
        <p:spPr>
          <a:xfrm>
            <a:off x="7441416" y="4776058"/>
            <a:ext cx="137160" cy="1371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8" name="Group 47"/>
          <p:cNvGrpSpPr/>
          <p:nvPr/>
        </p:nvGrpSpPr>
        <p:grpSpPr>
          <a:xfrm>
            <a:off x="3595476" y="1711436"/>
            <a:ext cx="3641114" cy="2658902"/>
            <a:chOff x="3215032" y="2278764"/>
            <a:chExt cx="3641114" cy="265890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217858" y="4937666"/>
              <a:ext cx="363828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215032" y="2278764"/>
              <a:ext cx="0" cy="2638662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ounded Rectangular Callout 80"/>
          <p:cNvSpPr/>
          <p:nvPr/>
        </p:nvSpPr>
        <p:spPr>
          <a:xfrm>
            <a:off x="7394586" y="1631848"/>
            <a:ext cx="2273234" cy="934636"/>
          </a:xfrm>
          <a:prstGeom prst="wedgeRoundRectCallout">
            <a:avLst>
              <a:gd name="adj1" fmla="val -69281"/>
              <a:gd name="adj2" fmla="val 12544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Image-A Pixel: (5,1)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8123237" y="2503583"/>
            <a:ext cx="2037345" cy="784357"/>
          </a:xfrm>
          <a:prstGeom prst="wedgeRoundRectCallout">
            <a:avLst>
              <a:gd name="adj1" fmla="val -109618"/>
              <a:gd name="adj2" fmla="val 4998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Image-B Pixel: (1, 3)</a:t>
            </a:r>
          </a:p>
          <a:p>
            <a:r>
              <a:rPr lang="en-US" sz="1600" dirty="0">
                <a:solidFill>
                  <a:schemeClr val="tx1"/>
                </a:solidFill>
              </a:rPr>
              <a:t>WC: (60, 20)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7423044" y="1569191"/>
            <a:ext cx="2905017" cy="1698821"/>
          </a:xfrm>
          <a:prstGeom prst="roundRect">
            <a:avLst/>
          </a:prstGeom>
          <a:noFill/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6680851" y="2935445"/>
            <a:ext cx="581169" cy="623870"/>
          </a:xfrm>
          <a:prstGeom prst="roundRect">
            <a:avLst/>
          </a:prstGeom>
          <a:solidFill>
            <a:schemeClr val="bg1">
              <a:alpha val="57000"/>
            </a:schemeClr>
          </a:solidFill>
          <a:ln w="635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32222" y="2354940"/>
            <a:ext cx="3792221" cy="2246769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Image-A space</a:t>
            </a:r>
            <a:r>
              <a:rPr lang="en-US" sz="2000" dirty="0"/>
              <a:t>: pixel (5,1)</a:t>
            </a:r>
          </a:p>
          <a:p>
            <a:r>
              <a:rPr lang="en-US" sz="2000" b="1" dirty="0"/>
              <a:t>WC space</a:t>
            </a:r>
            <a:r>
              <a:rPr lang="en-US" sz="2000" dirty="0"/>
              <a:t>: (60, 20)</a:t>
            </a:r>
          </a:p>
          <a:p>
            <a:r>
              <a:rPr lang="en-US" sz="2000" b="1" dirty="0"/>
              <a:t>Image-B space</a:t>
            </a:r>
            <a:r>
              <a:rPr lang="en-US" sz="2000" dirty="0"/>
              <a:t>: pixel (1, 3)</a:t>
            </a:r>
          </a:p>
          <a:p>
            <a:endParaRPr lang="en-US" sz="2000" dirty="0"/>
          </a:p>
          <a:p>
            <a:r>
              <a:rPr lang="en-US" sz="2000" dirty="0"/>
              <a:t>Per-pixel collision Algorithm test</a:t>
            </a:r>
          </a:p>
          <a:p>
            <a:r>
              <a:rPr lang="en-US" sz="2000" dirty="0"/>
              <a:t>          Image-A pixel (5,1) against           </a:t>
            </a:r>
          </a:p>
          <a:p>
            <a:r>
              <a:rPr lang="en-US" sz="20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17587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sprite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316694"/>
            <a:ext cx="7754029" cy="45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3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9" y="2949547"/>
            <a:ext cx="9896475" cy="32004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126055" y="82430"/>
            <a:ext cx="4351430" cy="3959957"/>
            <a:chOff x="7416187" y="-364776"/>
            <a:chExt cx="4351430" cy="3959957"/>
          </a:xfrm>
        </p:grpSpPr>
        <p:grpSp>
          <p:nvGrpSpPr>
            <p:cNvPr id="61" name="Group 60"/>
            <p:cNvGrpSpPr/>
            <p:nvPr/>
          </p:nvGrpSpPr>
          <p:grpSpPr>
            <a:xfrm>
              <a:off x="7416187" y="-364776"/>
              <a:ext cx="4351430" cy="3959957"/>
              <a:chOff x="6848858" y="1310516"/>
              <a:chExt cx="4351430" cy="395995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199161" y="1310516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/>
              <p:cNvGrpSpPr/>
              <p:nvPr/>
            </p:nvGrpSpPr>
            <p:grpSpPr>
              <a:xfrm>
                <a:off x="9232839" y="3099745"/>
                <a:ext cx="1967449" cy="2170728"/>
                <a:chOff x="8536527" y="-433030"/>
                <a:chExt cx="1967449" cy="2170728"/>
              </a:xfrm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527" y="-338317"/>
                  <a:ext cx="1967449" cy="1967449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8697551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246845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793659" y="-433030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7552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246846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793660" y="10573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8697552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246846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793660" y="64861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8697551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246845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9793659" y="1193158"/>
                  <a:ext cx="546814" cy="54454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848858" y="1871624"/>
                <a:ext cx="3641114" cy="2658902"/>
                <a:chOff x="3215032" y="2278764"/>
                <a:chExt cx="3641114" cy="2658902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3217858" y="4937666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3215032" y="2278764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Rounded Rectangle 61"/>
            <p:cNvSpPr/>
            <p:nvPr/>
          </p:nvSpPr>
          <p:spPr>
            <a:xfrm>
              <a:off x="10496401" y="1391244"/>
              <a:ext cx="581169" cy="623870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635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28680" y="-126068"/>
            <a:ext cx="2974150" cy="1815882"/>
          </a:xfrm>
          <a:prstGeom prst="rect">
            <a:avLst/>
          </a:prstGeom>
          <a:solidFill>
            <a:schemeClr val="tx2">
              <a:lumMod val="20000"/>
              <a:lumOff val="80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Image-A space</a:t>
            </a:r>
            <a:r>
              <a:rPr lang="en-US" sz="1600" dirty="0"/>
              <a:t>: pixel (5,1)</a:t>
            </a:r>
          </a:p>
          <a:p>
            <a:r>
              <a:rPr lang="en-US" sz="1600" b="1" dirty="0"/>
              <a:t>WC space</a:t>
            </a:r>
            <a:r>
              <a:rPr lang="en-US" sz="1600" dirty="0"/>
              <a:t>: (60, 20)</a:t>
            </a:r>
          </a:p>
          <a:p>
            <a:r>
              <a:rPr lang="en-US" sz="1600" b="1" dirty="0"/>
              <a:t>Image-B space</a:t>
            </a:r>
            <a:r>
              <a:rPr lang="en-US" sz="1600" dirty="0"/>
              <a:t>: pixel (1, 3)</a:t>
            </a:r>
          </a:p>
          <a:p>
            <a:endParaRPr lang="en-US" sz="1600" dirty="0"/>
          </a:p>
          <a:p>
            <a:r>
              <a:rPr lang="en-US" sz="1600" dirty="0"/>
              <a:t>Per-pixel collision Algorithm test</a:t>
            </a:r>
          </a:p>
          <a:p>
            <a:r>
              <a:rPr lang="en-US" sz="1600" dirty="0"/>
              <a:t>          Image-A pixel (5,1) against</a:t>
            </a:r>
          </a:p>
          <a:p>
            <a:r>
              <a:rPr lang="en-US" sz="1600" dirty="0"/>
              <a:t>          Image-B pixel (1,3)</a:t>
            </a:r>
          </a:p>
        </p:txBody>
      </p:sp>
    </p:spTree>
    <p:extLst>
      <p:ext uri="{BB962C8B-B14F-4D97-AF65-F5344CB8AC3E}">
        <p14:creationId xmlns:p14="http://schemas.microsoft.com/office/powerpoint/2010/main" val="708927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collision: run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/>
              <a:t>Worst case: O(W x H)</a:t>
            </a:r>
          </a:p>
          <a:p>
            <a:pPr lvl="2"/>
            <a:r>
              <a:rPr lang="en-US" dirty="0" err="1"/>
              <a:t>WxH</a:t>
            </a:r>
            <a:r>
              <a:rPr lang="en-US" dirty="0"/>
              <a:t> is the resolution of Image A</a:t>
            </a:r>
          </a:p>
          <a:p>
            <a:pPr lvl="1"/>
            <a:r>
              <a:rPr lang="en-US" dirty="0"/>
              <a:t>Choose Image-A wisely!!</a:t>
            </a:r>
          </a:p>
          <a:p>
            <a:pPr lvl="2"/>
            <a:r>
              <a:rPr lang="en-US" dirty="0"/>
              <a:t>Collision between a small projectile (16x32) and the hero (128x64)!</a:t>
            </a:r>
          </a:p>
          <a:p>
            <a:r>
              <a:rPr lang="en-US" dirty="0"/>
              <a:t>Memory complexity?</a:t>
            </a:r>
          </a:p>
          <a:p>
            <a:pPr lvl="1"/>
            <a:r>
              <a:rPr lang="en-US" dirty="0"/>
              <a:t>CPU need to have access to color!</a:t>
            </a:r>
          </a:p>
          <a:p>
            <a:pPr lvl="1"/>
            <a:r>
              <a:rPr lang="en-US" dirty="0"/>
              <a:t>For both images!</a:t>
            </a:r>
          </a:p>
          <a:p>
            <a:pPr lvl="1"/>
            <a:r>
              <a:rPr lang="en-US" dirty="0"/>
              <a:t>O(W x H): of the larger image! </a:t>
            </a:r>
          </a:p>
          <a:p>
            <a:pPr lvl="1"/>
            <a:r>
              <a:rPr lang="en-US" dirty="0"/>
              <a:t>Expensive memory!</a:t>
            </a:r>
          </a:p>
        </p:txBody>
      </p:sp>
    </p:spTree>
    <p:extLst>
      <p:ext uri="{BB962C8B-B14F-4D97-AF65-F5344CB8AC3E}">
        <p14:creationId xmlns:p14="http://schemas.microsoft.com/office/powerpoint/2010/main" val="387471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A</a:t>
            </a:r>
            <a:r>
              <a:rPr lang="en-US" dirty="0"/>
              <a:t> x N</a:t>
            </a:r>
            <a:r>
              <a:rPr lang="en-US" baseline="-25000" dirty="0"/>
              <a:t>A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) and, W</a:t>
            </a:r>
            <a:r>
              <a:rPr lang="en-US" baseline="-25000" dirty="0"/>
              <a:t>A</a:t>
            </a:r>
            <a:r>
              <a:rPr lang="en-US" dirty="0"/>
              <a:t> x H</a:t>
            </a:r>
            <a:r>
              <a:rPr lang="en-US" baseline="-25000" dirty="0"/>
              <a:t>A</a:t>
            </a:r>
          </a:p>
          <a:p>
            <a:pPr lvl="1"/>
            <a:r>
              <a:rPr lang="en-US" dirty="0"/>
              <a:t>Texture resolution: M</a:t>
            </a:r>
            <a:r>
              <a:rPr lang="en-US" baseline="-25000" dirty="0"/>
              <a:t>B</a:t>
            </a:r>
            <a:r>
              <a:rPr lang="en-US" dirty="0"/>
              <a:t> x N</a:t>
            </a:r>
            <a:r>
              <a:rPr lang="en-US" baseline="-25000" dirty="0"/>
              <a:t>B</a:t>
            </a:r>
            <a:r>
              <a:rPr lang="en-US" dirty="0"/>
              <a:t> , WC </a:t>
            </a:r>
            <a:r>
              <a:rPr lang="en-US" dirty="0" err="1"/>
              <a:t>Locaiton</a:t>
            </a:r>
            <a:r>
              <a:rPr lang="en-US" dirty="0"/>
              <a:t>/Size: (x</a:t>
            </a:r>
            <a:r>
              <a:rPr lang="en-US" baseline="-25000" dirty="0"/>
              <a:t>B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B</a:t>
            </a:r>
            <a:r>
              <a:rPr lang="en-US" dirty="0"/>
              <a:t>) and, W</a:t>
            </a:r>
            <a:r>
              <a:rPr lang="en-US" baseline="-25000" dirty="0"/>
              <a:t>B</a:t>
            </a:r>
            <a:r>
              <a:rPr lang="en-US" dirty="0"/>
              <a:t> x H</a:t>
            </a:r>
            <a:r>
              <a:rPr lang="en-US" baseline="-25000" dirty="0"/>
              <a:t>B</a:t>
            </a:r>
            <a:endParaRPr lang="en-US" dirty="0"/>
          </a:p>
          <a:p>
            <a:pPr lvl="1"/>
            <a:r>
              <a:rPr lang="en-US" dirty="0"/>
              <a:t>Find (k, l) for each (i, j)</a:t>
            </a:r>
          </a:p>
        </p:txBody>
      </p:sp>
    </p:spTree>
    <p:extLst>
      <p:ext uri="{BB962C8B-B14F-4D97-AF65-F5344CB8AC3E}">
        <p14:creationId xmlns:p14="http://schemas.microsoft.com/office/powerpoint/2010/main" val="927685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</a:t>
            </a:r>
          </a:p>
          <a:p>
            <a:pPr lvl="1"/>
            <a:r>
              <a:rPr lang="en-US" dirty="0"/>
              <a:t>Texture resolution 10x20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20), Size(20, 40)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(7,9)</a:t>
            </a:r>
            <a:r>
              <a:rPr lang="en-US" dirty="0"/>
              <a:t> = The WC location of </a:t>
            </a:r>
            <a:r>
              <a:rPr lang="en-US" dirty="0" err="1"/>
              <a:t>texel</a:t>
            </a:r>
            <a:r>
              <a:rPr lang="en-US" dirty="0"/>
              <a:t> (7, 9), what is this?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Width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=20 / 10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Height of one </a:t>
            </a:r>
            <a:r>
              <a:rPr lang="en-US" sz="2000" dirty="0" err="1">
                <a:solidFill>
                  <a:srgbClr val="FF0000"/>
                </a:solidFill>
              </a:rPr>
              <a:t>texel</a:t>
            </a:r>
            <a:r>
              <a:rPr lang="en-US" sz="2000" dirty="0">
                <a:solidFill>
                  <a:srgbClr val="FF0000"/>
                </a:solidFill>
              </a:rPr>
              <a:t> in WC space: </a:t>
            </a:r>
            <a:r>
              <a:rPr lang="en-US" sz="2000" dirty="0" err="1">
                <a:solidFill>
                  <a:srgbClr val="FF0000"/>
                </a:solidFill>
              </a:rPr>
              <a:t>h</a:t>
            </a:r>
            <a:r>
              <a:rPr lang="en-US" sz="2000" baseline="-25000" dirty="0" err="1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 =40 / 20 =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In WC, 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Lower-left corner of the </a:t>
            </a:r>
            <a:r>
              <a:rPr lang="en-US" sz="2000" dirty="0" err="1">
                <a:solidFill>
                  <a:srgbClr val="FF0000"/>
                </a:solidFill>
              </a:rPr>
              <a:t>Renderable</a:t>
            </a:r>
            <a:r>
              <a:rPr lang="en-US" sz="2000" dirty="0">
                <a:solidFill>
                  <a:srgbClr val="FF0000"/>
                </a:solidFill>
              </a:rPr>
              <a:t>: (15 – 20/2, 20-40/2) = (5,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Texel (7,9) is (7w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, 9h</a:t>
            </a:r>
            <a:r>
              <a:rPr lang="en-US" sz="2000" baseline="-25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</a:rPr>
              <a:t>) + (5, 0) = (7*2, 9*2) + (5, 0) = (14+5, 18) = (19, 18)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42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is </a:t>
            </a:r>
            <a:r>
              <a:rPr lang="en-US" dirty="0">
                <a:solidFill>
                  <a:srgbClr val="FF0000"/>
                </a:solidFill>
              </a:rPr>
              <a:t>(19, 18)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10), Size(40, 60)</a:t>
            </a:r>
          </a:p>
          <a:p>
            <a:pPr lvl="1"/>
            <a:r>
              <a:rPr lang="en-US" dirty="0"/>
              <a:t>What is the (k, l) index of P</a:t>
            </a:r>
            <a:r>
              <a:rPr lang="en-US" baseline="-25000" dirty="0"/>
              <a:t>(7,9)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Lower-left corner of B is: (10-40/2, 10-60/2) = (-10, -20)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(7,9) </a:t>
            </a:r>
            <a:r>
              <a:rPr lang="en-US" dirty="0">
                <a:solidFill>
                  <a:srgbClr val="FF0000"/>
                </a:solidFill>
              </a:rPr>
              <a:t> distant from lower-left corner: (19-(-10), 18-(-20)) = (29, 38)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% size covered in X/Y: (29/40,  38/60) = (0.725, 0.6333)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Index (k, l): (0.725 x 20, 0.633 x 30) = (14.5, 19)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23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If, we replace all numbers with symbols:</a:t>
            </a:r>
          </a:p>
          <a:p>
            <a:pPr lvl="1"/>
            <a:r>
              <a:rPr lang="en-US" dirty="0"/>
              <a:t>Texture resolution 10x20 </a:t>
            </a:r>
            <a:r>
              <a:rPr lang="en-US" b="1" dirty="0">
                <a:solidFill>
                  <a:srgbClr val="00B050"/>
                </a:solidFill>
              </a:rPr>
              <a:t>M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A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(15, 20)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 , Size(20, 40)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Width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w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=20 / 10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M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W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Height of one </a:t>
            </a:r>
            <a:r>
              <a:rPr lang="en-US" sz="2200" dirty="0" err="1">
                <a:solidFill>
                  <a:srgbClr val="FF0000"/>
                </a:solidFill>
              </a:rPr>
              <a:t>texel</a:t>
            </a:r>
            <a:r>
              <a:rPr lang="en-US" sz="2200" dirty="0">
                <a:solidFill>
                  <a:srgbClr val="FF0000"/>
                </a:solidFill>
              </a:rPr>
              <a:t> in WC space: </a:t>
            </a:r>
            <a:r>
              <a:rPr lang="en-US" sz="2200" dirty="0" err="1">
                <a:solidFill>
                  <a:srgbClr val="FF0000"/>
                </a:solidFill>
              </a:rPr>
              <a:t>h</a:t>
            </a:r>
            <a:r>
              <a:rPr lang="en-US" sz="2200" baseline="-25000" dirty="0" err="1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 =40 / 20 = 2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dirty="0">
                <a:solidFill>
                  <a:srgbClr val="00B050"/>
                </a:solidFill>
              </a:rPr>
              <a:t> = N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b="1" dirty="0">
                <a:solidFill>
                  <a:srgbClr val="00B050"/>
                </a:solidFill>
              </a:rPr>
              <a:t> / H</a:t>
            </a:r>
            <a:r>
              <a:rPr lang="en-US" sz="2200" b="1" baseline="-25000" dirty="0">
                <a:solidFill>
                  <a:srgbClr val="00B050"/>
                </a:solidFill>
              </a:rPr>
              <a:t>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In WC, 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from the lower 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Lower-left corner of the </a:t>
            </a:r>
            <a:r>
              <a:rPr lang="en-US" sz="2200" dirty="0" err="1">
                <a:solidFill>
                  <a:srgbClr val="FF0000"/>
                </a:solidFill>
              </a:rPr>
              <a:t>Renderable</a:t>
            </a:r>
            <a:r>
              <a:rPr lang="en-US" sz="2200" dirty="0">
                <a:solidFill>
                  <a:srgbClr val="FF0000"/>
                </a:solidFill>
              </a:rPr>
              <a:t>: (15 – 20/2, 20-40/2) = (5, 0)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 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Texel (7,9) is (7w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, 9h</a:t>
            </a:r>
            <a:r>
              <a:rPr lang="en-US" sz="2200" baseline="-25000" dirty="0">
                <a:solidFill>
                  <a:srgbClr val="FF0000"/>
                </a:solidFill>
              </a:rPr>
              <a:t>t</a:t>
            </a:r>
            <a:r>
              <a:rPr lang="en-US" sz="2200" dirty="0">
                <a:solidFill>
                  <a:srgbClr val="FF0000"/>
                </a:solidFill>
              </a:rPr>
              <a:t>) + (5, 0)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Texel(I, j):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ix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jx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h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dirty="0">
                <a:solidFill>
                  <a:srgbClr val="00B050"/>
                </a:solidFill>
              </a:rPr>
              <a:t>) + (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/2,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en-US" sz="22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-H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</a:t>
            </a:r>
            <a:r>
              <a:rPr lang="en-US" sz="22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sz="2200" dirty="0" err="1">
                <a:solidFill>
                  <a:srgbClr val="00B050"/>
                </a:solidFill>
                <a:sym typeface="Wingdings" panose="05000000000000000000" pitchFamily="2" charset="2"/>
              </a:rPr>
              <a:t>Xposition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: i * </a:t>
            </a:r>
            <a:r>
              <a:rPr lang="en-US" sz="2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w</a:t>
            </a:r>
            <a:r>
              <a:rPr lang="en-US" sz="2200" b="1" baseline="-25000" dirty="0" err="1">
                <a:solidFill>
                  <a:srgbClr val="00B050"/>
                </a:solidFill>
              </a:rPr>
              <a:t>t</a:t>
            </a:r>
            <a:r>
              <a:rPr lang="en-US" sz="2200" b="1" baseline="-25000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+ (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-W</a:t>
            </a:r>
            <a:r>
              <a:rPr lang="en-US" sz="22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/2) or  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i * (</a:t>
            </a:r>
            <a:r>
              <a:rPr lang="en-US" sz="2200" b="1" dirty="0">
                <a:solidFill>
                  <a:srgbClr val="002060"/>
                </a:solidFill>
              </a:rPr>
              <a:t>W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/ M</a:t>
            </a:r>
            <a:r>
              <a:rPr lang="en-US" sz="2200" b="1" baseline="-25000" dirty="0">
                <a:solidFill>
                  <a:srgbClr val="002060"/>
                </a:solidFill>
              </a:rPr>
              <a:t>A</a:t>
            </a:r>
            <a:r>
              <a:rPr lang="en-US" sz="2200" b="1" dirty="0">
                <a:solidFill>
                  <a:srgbClr val="002060"/>
                </a:solidFill>
              </a:rPr>
              <a:t> 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) + </a:t>
            </a:r>
            <a:r>
              <a:rPr lang="en-US" sz="2200" b="1" dirty="0">
                <a:solidFill>
                  <a:srgbClr val="002060"/>
                </a:solidFill>
              </a:rPr>
              <a:t>(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x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-W</a:t>
            </a:r>
            <a:r>
              <a:rPr lang="en-US" sz="2200" b="1" baseline="-25000" dirty="0">
                <a:solidFill>
                  <a:srgbClr val="002060"/>
                </a:solidFill>
                <a:sym typeface="Wingdings" panose="05000000000000000000" pitchFamily="2" charset="2"/>
              </a:rPr>
              <a:t>A</a:t>
            </a:r>
            <a:r>
              <a:rPr lang="en-US" sz="2200" b="1" dirty="0">
                <a:solidFill>
                  <a:srgbClr val="002060"/>
                </a:solidFill>
                <a:sym typeface="Wingdings" panose="05000000000000000000" pitchFamily="2" charset="2"/>
              </a:rPr>
              <a:t>/2) </a:t>
            </a:r>
            <a:endParaRPr lang="en-US" sz="2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55075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</a:t>
            </a:r>
            <a:r>
              <a:rPr lang="en-US" dirty="0" err="1"/>
              <a:t>TextureRenderable</a:t>
            </a:r>
            <a:r>
              <a:rPr lang="en-US" dirty="0"/>
              <a:t>-A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is </a:t>
            </a:r>
            <a:r>
              <a:rPr lang="en-US" dirty="0">
                <a:solidFill>
                  <a:srgbClr val="00B050"/>
                </a:solidFill>
              </a:rPr>
              <a:t>(x</a:t>
            </a:r>
            <a:r>
              <a:rPr lang="en-US" baseline="-25000" dirty="0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p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/>
              <a:t>In the same world, I have </a:t>
            </a:r>
            <a:r>
              <a:rPr lang="en-US" dirty="0" err="1"/>
              <a:t>TextureRenderable</a:t>
            </a:r>
            <a:r>
              <a:rPr lang="en-US" dirty="0"/>
              <a:t>-B:</a:t>
            </a:r>
          </a:p>
          <a:p>
            <a:pPr lvl="1"/>
            <a:r>
              <a:rPr lang="en-US" dirty="0"/>
              <a:t>Texture resolution 20x30 </a:t>
            </a:r>
            <a:r>
              <a:rPr lang="en-US" dirty="0" err="1"/>
              <a:t>texels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00B050"/>
                </a:solidFill>
              </a:rPr>
              <a:t>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x N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endParaRPr lang="en-US" dirty="0"/>
          </a:p>
          <a:p>
            <a:pPr lvl="1"/>
            <a:r>
              <a:rPr lang="en-US" dirty="0" err="1"/>
              <a:t>Xform</a:t>
            </a:r>
            <a:r>
              <a:rPr lang="en-US" dirty="0"/>
              <a:t>: Position (10, 10) </a:t>
            </a:r>
            <a:r>
              <a:rPr lang="en-US" b="1" dirty="0">
                <a:solidFill>
                  <a:srgbClr val="00B050"/>
                </a:solidFill>
              </a:rPr>
              <a:t>(x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y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, Size(40, 60) </a:t>
            </a:r>
            <a:r>
              <a:rPr lang="en-US" b="1" dirty="0">
                <a:solidFill>
                  <a:srgbClr val="00B050"/>
                </a:solidFill>
              </a:rPr>
              <a:t>W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 x H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Lower-left corner of B is: (10-40/2, 10-60/2)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(x</a:t>
            </a:r>
            <a:r>
              <a:rPr lang="en-US" sz="2400" b="1" baseline="-25000" dirty="0">
                <a:solidFill>
                  <a:srgbClr val="00B050"/>
                </a:solidFill>
              </a:rPr>
              <a:t>l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-H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/2)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baseline="-25000" dirty="0">
                <a:solidFill>
                  <a:srgbClr val="FF0000"/>
                </a:solidFill>
              </a:rPr>
              <a:t>(7,9) </a:t>
            </a:r>
            <a:r>
              <a:rPr lang="en-US" sz="2400" dirty="0">
                <a:solidFill>
                  <a:srgbClr val="FF0000"/>
                </a:solidFill>
              </a:rPr>
              <a:t> distant from lower-left corner: (8.5-(-10), 4.5-(-20))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% size covered in X/Y: (18.5/40,  24.5/60)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) = ((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>
                <a:solidFill>
                  <a:srgbClr val="00B050"/>
                </a:solidFill>
              </a:rPr>
              <a:t>-x</a:t>
            </a:r>
            <a:r>
              <a:rPr lang="en-US" sz="2400" b="1" baseline="-25000" dirty="0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)/W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 , (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p</a:t>
            </a:r>
            <a:r>
              <a:rPr lang="en-US" sz="2400" b="1" dirty="0" err="1">
                <a:solidFill>
                  <a:srgbClr val="00B050"/>
                </a:solidFill>
              </a:rPr>
              <a:t>-y</a:t>
            </a:r>
            <a:r>
              <a:rPr lang="en-US" sz="2400" b="1" baseline="-25000" dirty="0" err="1">
                <a:solidFill>
                  <a:srgbClr val="00B050"/>
                </a:solidFill>
              </a:rPr>
              <a:t>l</a:t>
            </a:r>
            <a:r>
              <a:rPr lang="en-US" sz="2400" b="1" dirty="0">
                <a:solidFill>
                  <a:srgbClr val="00B050"/>
                </a:solidFill>
              </a:rPr>
              <a:t>)/H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Index (k, l): (0.4625 x 20, 0.4083 x 30) =</a:t>
            </a:r>
            <a:r>
              <a:rPr lang="en-US" sz="2400" b="1" dirty="0">
                <a:solidFill>
                  <a:srgbClr val="00B050"/>
                </a:solidFill>
              </a:rPr>
              <a:t> (</a:t>
            </a:r>
            <a:r>
              <a:rPr lang="en-US" sz="2400" b="1" dirty="0" err="1">
                <a:solidFill>
                  <a:srgbClr val="00B050"/>
                </a:solidFill>
              </a:rPr>
              <a:t>x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baseline="-250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* M</a:t>
            </a:r>
            <a:r>
              <a:rPr lang="en-US" sz="2400" b="1" baseline="-25000" dirty="0">
                <a:solidFill>
                  <a:srgbClr val="00B050"/>
                </a:solidFill>
              </a:rPr>
              <a:t>B 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y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 * N</a:t>
            </a:r>
            <a:r>
              <a:rPr lang="en-US" sz="2400" b="1" baseline="-250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Index-K</a:t>
            </a:r>
            <a:r>
              <a:rPr lang="en-US" b="1" dirty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r>
              <a:rPr lang="en-US" b="1" baseline="-25000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-x</a:t>
            </a:r>
            <a:r>
              <a:rPr lang="en-US" b="1" baseline="-25000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B050"/>
                </a:solidFill>
              </a:rPr>
              <a:t>)/W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= (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p</a:t>
            </a:r>
            <a:r>
              <a:rPr lang="en-US" b="1" dirty="0">
                <a:solidFill>
                  <a:srgbClr val="00B050"/>
                </a:solidFill>
              </a:rPr>
              <a:t>- 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 err="1">
                <a:solidFill>
                  <a:srgbClr val="00B050"/>
                </a:solidFill>
              </a:rPr>
              <a:t>+W</a:t>
            </a:r>
            <a:r>
              <a:rPr lang="en-US" b="1" baseline="-25000" dirty="0" err="1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B050"/>
                </a:solidFill>
              </a:rPr>
              <a:t>/2) * 1/W</a:t>
            </a:r>
            <a:r>
              <a:rPr lang="en-US" b="1" baseline="-25000" dirty="0">
                <a:solidFill>
                  <a:srgbClr val="00B050"/>
                </a:solidFill>
              </a:rPr>
              <a:t>B </a:t>
            </a:r>
            <a:r>
              <a:rPr lang="en-US" b="1" dirty="0">
                <a:solidFill>
                  <a:srgbClr val="00B050"/>
                </a:solidFill>
              </a:rPr>
              <a:t>* M</a:t>
            </a:r>
            <a:r>
              <a:rPr lang="en-US" b="1" baseline="-25000" dirty="0">
                <a:solidFill>
                  <a:srgbClr val="00B050"/>
                </a:solidFill>
              </a:rPr>
              <a:t>B</a:t>
            </a: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               </a:t>
            </a:r>
            <a:r>
              <a:rPr lang="en-US" b="1" dirty="0">
                <a:solidFill>
                  <a:srgbClr val="002060"/>
                </a:solidFill>
              </a:rPr>
              <a:t>= [(x</a:t>
            </a:r>
            <a:r>
              <a:rPr lang="en-US" b="1" baseline="-25000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</a:rPr>
              <a:t>- x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)/W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r>
              <a:rPr lang="en-US" b="1" dirty="0">
                <a:solidFill>
                  <a:srgbClr val="002060"/>
                </a:solidFill>
              </a:rPr>
              <a:t> + ½] * M</a:t>
            </a:r>
            <a:r>
              <a:rPr lang="en-US" b="1" baseline="-25000" dirty="0">
                <a:solidFill>
                  <a:srgbClr val="002060"/>
                </a:solidFill>
              </a:rPr>
              <a:t>B</a:t>
            </a:r>
            <a:endParaRPr lang="en-US" baseline="-25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4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Store color in CPU: texture.js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EB41C7-E8CA-4917-A260-2C66E51896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TextureInfo</a:t>
            </a:r>
            <a:r>
              <a:rPr lang="en-US" dirty="0"/>
              <a:t>: structure, now keeps track of a color array</a:t>
            </a:r>
          </a:p>
          <a:p>
            <a:r>
              <a:rPr lang="en-US" dirty="0"/>
              <a:t>New function: </a:t>
            </a:r>
            <a:r>
              <a:rPr lang="en-US" b="1" dirty="0" err="1"/>
              <a:t>getColorArray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If not already done so</a:t>
            </a:r>
          </a:p>
          <a:p>
            <a:pPr lvl="2"/>
            <a:r>
              <a:rPr lang="en-US" dirty="0"/>
              <a:t>transfer pixels of file texture from GPU to CPU</a:t>
            </a:r>
          </a:p>
          <a:p>
            <a:pPr lvl="1"/>
            <a:r>
              <a:rPr lang="en-US" dirty="0"/>
              <a:t>Store in </a:t>
            </a:r>
            <a:r>
              <a:rPr lang="en-US" dirty="0" err="1"/>
              <a:t>TextureInfo</a:t>
            </a:r>
            <a:endParaRPr lang="en-US" dirty="0"/>
          </a:p>
          <a:p>
            <a:r>
              <a:rPr lang="en-US" dirty="0"/>
              <a:t>Texture map returned as a 1D array of floats! </a:t>
            </a:r>
          </a:p>
          <a:p>
            <a:pPr lvl="1"/>
            <a:r>
              <a:rPr lang="en-US" dirty="0"/>
              <a:t>Every 4x float is one color</a:t>
            </a:r>
          </a:p>
          <a:p>
            <a:pPr lvl="1"/>
            <a:r>
              <a:rPr lang="en-US" dirty="0"/>
              <a:t>Row major (r0c0, r0c1, r0c2, …)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3389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76103-5AE7-4AD4-AE06-0127EF9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9" y="1561605"/>
            <a:ext cx="7830481" cy="400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TextureRenderable</a:t>
            </a:r>
            <a:r>
              <a:rPr lang="en-US" dirty="0"/>
              <a:t>: caching info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78266" y="3010062"/>
            <a:ext cx="6537867" cy="90784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45A83-3BFB-43B4-84EC-BD4801C4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406BBB-76D7-4AA2-BCBC-8D47B86C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953"/>
            <a:ext cx="9035097" cy="5302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texture_renderable_pixel_collision.js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56" t="25124"/>
          <a:stretch/>
        </p:blipFill>
        <p:spPr>
          <a:xfrm>
            <a:off x="7133650" y="1681388"/>
            <a:ext cx="5415675" cy="14018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28179" y="1355201"/>
            <a:ext cx="5233777" cy="2699599"/>
            <a:chOff x="6028179" y="1355201"/>
            <a:chExt cx="5233777" cy="2699599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765451" y="2235930"/>
              <a:ext cx="2496505" cy="749959"/>
            </a:xfrm>
            <a:prstGeom prst="wedgeRoundRectCallout">
              <a:avLst>
                <a:gd name="adj1" fmla="val -113114"/>
                <a:gd name="adj2" fmla="val 155615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44641" y="1355201"/>
              <a:ext cx="1084334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28179" y="3789708"/>
              <a:ext cx="1192743" cy="26509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8755926" y="2235930"/>
              <a:ext cx="2496505" cy="749959"/>
            </a:xfrm>
            <a:prstGeom prst="wedgeRoundRectCallout">
              <a:avLst>
                <a:gd name="adj1" fmla="val -85644"/>
                <a:gd name="adj2" fmla="val -1403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First detected position: no other meaning!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28D1A78-8194-4DC7-8757-B7E79162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33" y="5278377"/>
            <a:ext cx="6783841" cy="12144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83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</a:t>
            </a:r>
            <a:r>
              <a:rPr lang="en-US" dirty="0"/>
              <a:t>: capturing behaviors!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update()</a:t>
            </a:r>
          </a:p>
          <a:p>
            <a:pPr lvl="1"/>
            <a:r>
              <a:rPr lang="en-US" dirty="0"/>
              <a:t>Implements object behaviors</a:t>
            </a:r>
          </a:p>
          <a:p>
            <a:r>
              <a:rPr lang="en-US" dirty="0"/>
              <a:t>Has a </a:t>
            </a:r>
            <a:r>
              <a:rPr lang="en-US" dirty="0" err="1"/>
              <a:t>renderable</a:t>
            </a:r>
            <a:endParaRPr lang="en-US" dirty="0"/>
          </a:p>
          <a:p>
            <a:pPr lvl="1"/>
            <a:r>
              <a:rPr lang="en-US" dirty="0"/>
              <a:t>Can be drawn</a:t>
            </a:r>
          </a:p>
          <a:p>
            <a:r>
              <a:rPr lang="en-US" dirty="0"/>
              <a:t>Has a </a:t>
            </a:r>
            <a:r>
              <a:rPr lang="en-US" dirty="0" err="1"/>
              <a:t>xform</a:t>
            </a:r>
            <a:endParaRPr lang="en-US" dirty="0"/>
          </a:p>
          <a:p>
            <a:pPr lvl="1"/>
            <a:r>
              <a:rPr lang="en-US" dirty="0"/>
              <a:t>Can be manipulated</a:t>
            </a:r>
          </a:p>
          <a:p>
            <a:r>
              <a:rPr lang="en-US" dirty="0"/>
              <a:t>Logical place to define behavior</a:t>
            </a:r>
          </a:p>
          <a:p>
            <a:pPr lvl="1"/>
            <a:r>
              <a:rPr lang="en-US" dirty="0"/>
              <a:t>Renderable: is appearance </a:t>
            </a:r>
          </a:p>
          <a:p>
            <a:pPr lvl="1"/>
            <a:r>
              <a:rPr lang="en-US" dirty="0" err="1"/>
              <a:t>GameObject</a:t>
            </a:r>
            <a:r>
              <a:rPr lang="en-US" dirty="0"/>
              <a:t>: is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05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3" y="1558259"/>
            <a:ext cx="9010650" cy="1609725"/>
          </a:xfrm>
          <a:prstGeom prst="rect">
            <a:avLst/>
          </a:prstGeom>
        </p:spPr>
      </p:pic>
      <p:sp>
        <p:nvSpPr>
          <p:cNvPr id="86" name="Content Placeholder 8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Image: Resolution: </a:t>
            </a:r>
            <a:r>
              <a:rPr lang="en-US" dirty="0" err="1"/>
              <a:t>TexWidth</a:t>
            </a:r>
            <a:r>
              <a:rPr lang="en-US" dirty="0"/>
              <a:t>  x  </a:t>
            </a:r>
            <a:r>
              <a:rPr lang="en-US" dirty="0" err="1"/>
              <a:t>TexHeight</a:t>
            </a:r>
            <a:endParaRPr lang="en-US" dirty="0"/>
          </a:p>
          <a:p>
            <a:r>
              <a:rPr lang="en-US" dirty="0"/>
              <a:t>WC size: </a:t>
            </a:r>
            <a:r>
              <a:rPr lang="en-US" dirty="0" err="1"/>
              <a:t>Xform.getWidth</a:t>
            </a:r>
            <a:r>
              <a:rPr lang="en-US" dirty="0"/>
              <a:t>() x </a:t>
            </a:r>
            <a:r>
              <a:rPr lang="en-US" dirty="0" err="1"/>
              <a:t>Xform.getHeight</a:t>
            </a:r>
            <a:r>
              <a:rPr lang="en-US" dirty="0"/>
              <a:t>()</a:t>
            </a:r>
          </a:p>
          <a:p>
            <a:r>
              <a:rPr lang="en-US" dirty="0"/>
              <a:t>Texel width in WC  = </a:t>
            </a:r>
            <a:r>
              <a:rPr lang="en-US" dirty="0" err="1"/>
              <a:t>Xform.getWidth</a:t>
            </a:r>
            <a:r>
              <a:rPr lang="en-US" dirty="0"/>
              <a:t>() / </a:t>
            </a:r>
            <a:r>
              <a:rPr lang="en-US" dirty="0" err="1"/>
              <a:t>TexWith</a:t>
            </a:r>
            <a:endParaRPr lang="en-US" dirty="0"/>
          </a:p>
          <a:p>
            <a:r>
              <a:rPr lang="en-US" dirty="0"/>
              <a:t>WC location for pixel (i, j):  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+ i * Texel-Width-in-WC</a:t>
            </a:r>
          </a:p>
          <a:p>
            <a:pPr lvl="1"/>
            <a:r>
              <a:rPr lang="en-US" dirty="0" err="1"/>
              <a:t>LowerLeft.x</a:t>
            </a:r>
            <a:r>
              <a:rPr lang="en-US" dirty="0"/>
              <a:t> = </a:t>
            </a:r>
            <a:r>
              <a:rPr lang="en-US" dirty="0" err="1"/>
              <a:t>Xform.getXPos</a:t>
            </a:r>
            <a:r>
              <a:rPr lang="en-US" dirty="0"/>
              <a:t>() – (</a:t>
            </a:r>
            <a:r>
              <a:rPr lang="en-US" dirty="0" err="1"/>
              <a:t>Xform.getWidth</a:t>
            </a:r>
            <a:r>
              <a:rPr lang="en-US" dirty="0"/>
              <a:t>()  * 0.5)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55" y="2941937"/>
            <a:ext cx="4705350" cy="609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2505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 position to Image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81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normalizeSize</a:t>
            </a:r>
            <a:r>
              <a:rPr lang="en-US" dirty="0"/>
              <a:t> (like UV): delta / WC-Size</a:t>
            </a:r>
          </a:p>
          <a:p>
            <a:r>
              <a:rPr lang="en-US" dirty="0"/>
              <a:t>Pixel-x = Image resolution * </a:t>
            </a:r>
            <a:r>
              <a:rPr lang="en-US" dirty="0" err="1"/>
              <a:t>normalizeSize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2" y="1437735"/>
            <a:ext cx="8743950" cy="36957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849074" y="3138429"/>
            <a:ext cx="3076702" cy="252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076802" y="3138429"/>
            <a:ext cx="4187915" cy="3220010"/>
            <a:chOff x="3357607" y="1150328"/>
            <a:chExt cx="4187915" cy="3220010"/>
          </a:xfrm>
        </p:grpSpPr>
        <p:grpSp>
          <p:nvGrpSpPr>
            <p:cNvPr id="7" name="Group 6"/>
            <p:cNvGrpSpPr/>
            <p:nvPr/>
          </p:nvGrpSpPr>
          <p:grpSpPr>
            <a:xfrm>
              <a:off x="3945779" y="1150328"/>
              <a:ext cx="3290811" cy="3038165"/>
              <a:chOff x="6710900" y="2427392"/>
              <a:chExt cx="3290811" cy="303816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625" y="2427392"/>
                <a:ext cx="3038165" cy="3038165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6710900" y="2581620"/>
                <a:ext cx="3290811" cy="2729707"/>
                <a:chOff x="6824366" y="863224"/>
                <a:chExt cx="3290811" cy="2729707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24366" y="863224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24366" y="1422203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6824367" y="196097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824367" y="250385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6824366" y="3048391"/>
                  <a:ext cx="3290810" cy="544540"/>
                  <a:chOff x="6824366" y="863224"/>
                  <a:chExt cx="3290810" cy="544540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6824366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73736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792295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8472254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021548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8362" y="863224"/>
                    <a:ext cx="546814" cy="54454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8" name="Flowchart: Summing Junction 7"/>
            <p:cNvSpPr/>
            <p:nvPr/>
          </p:nvSpPr>
          <p:spPr>
            <a:xfrm>
              <a:off x="5529118" y="2625472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Flowchart: Summing Junction 8"/>
            <p:cNvSpPr/>
            <p:nvPr/>
          </p:nvSpPr>
          <p:spPr>
            <a:xfrm>
              <a:off x="4702384" y="2049070"/>
              <a:ext cx="137160" cy="137160"/>
            </a:xfrm>
            <a:prstGeom prst="flowChartSummingJunc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529460" y="3021330"/>
              <a:ext cx="2016062" cy="700911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Xform.getPosition</a:t>
              </a:r>
              <a:r>
                <a:rPr lang="en-US" sz="16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(center of </a:t>
              </a:r>
              <a:r>
                <a:rPr lang="en-US" sz="1600" dirty="0" err="1">
                  <a:solidFill>
                    <a:schemeClr val="tx1"/>
                  </a:solidFill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595476" y="1711436"/>
              <a:ext cx="3641114" cy="2658902"/>
              <a:chOff x="3215032" y="2278764"/>
              <a:chExt cx="3641114" cy="265890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3217858" y="4937666"/>
                <a:ext cx="3638288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215032" y="2278764"/>
                <a:ext cx="0" cy="263866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8" idx="1"/>
              <a:endCxn id="9" idx="5"/>
            </p:cNvCxnSpPr>
            <p:nvPr/>
          </p:nvCxnSpPr>
          <p:spPr>
            <a:xfrm flipH="1" flipV="1">
              <a:off x="4819457" y="2166143"/>
              <a:ext cx="729748" cy="47941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>
            <a:xfrm>
              <a:off x="4020485" y="2589551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delta</a:t>
              </a: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3357607" y="1714280"/>
              <a:ext cx="1068763" cy="443973"/>
            </a:xfrm>
            <a:prstGeom prst="wedgeRoundRectCallout">
              <a:avLst>
                <a:gd name="adj1" fmla="val 81527"/>
                <a:gd name="adj2" fmla="val 45816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71" y="1815203"/>
            <a:ext cx="3362325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9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Remember, the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3461" y="1825625"/>
            <a:ext cx="7775408" cy="3906103"/>
            <a:chOff x="3896202" y="1400985"/>
            <a:chExt cx="7707041" cy="2465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974" y="1400985"/>
              <a:ext cx="7625269" cy="246592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96202" y="1731717"/>
              <a:ext cx="7091466" cy="3494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63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CDE7B-EC5B-4B25-A3DA-F55809B6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1769829"/>
            <a:ext cx="10291948" cy="4153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game_object.js:: new function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022" y="3732773"/>
            <a:ext cx="5288686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75" y="4956493"/>
            <a:ext cx="7905750" cy="1428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6011049" y="5921375"/>
            <a:ext cx="4563928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texture_renderable_pixel_collision.js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00200" y="4190998"/>
            <a:ext cx="2886075" cy="552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per-pixel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the Image-A</a:t>
            </a:r>
          </a:p>
          <a:p>
            <a:pPr lvl="1"/>
            <a:r>
              <a:rPr lang="en-US" dirty="0"/>
              <a:t>Try changing “image-A”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24" y="996156"/>
            <a:ext cx="1928812" cy="1928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6" y="2154360"/>
            <a:ext cx="531758" cy="53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10" y="2924968"/>
            <a:ext cx="9077325" cy="2505075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6011049" y="4796611"/>
            <a:ext cx="3591769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my_game.js  update()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3159" y="3253703"/>
            <a:ext cx="5875134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5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Accurate Yes/No result</a:t>
            </a:r>
          </a:p>
          <a:p>
            <a:pPr lvl="1"/>
            <a:r>
              <a:rPr lang="en-US" dirty="0"/>
              <a:t>Cannot tell where (not well at least)</a:t>
            </a:r>
          </a:p>
          <a:p>
            <a:r>
              <a:rPr lang="en-US" dirty="0"/>
              <a:t>Computation cost:</a:t>
            </a:r>
          </a:p>
          <a:p>
            <a:pPr lvl="1"/>
            <a:r>
              <a:rPr lang="en-US" dirty="0"/>
              <a:t>O(Smaller image resolution)</a:t>
            </a:r>
          </a:p>
          <a:p>
            <a:r>
              <a:rPr lang="en-US" dirty="0"/>
              <a:t>Memory cost</a:t>
            </a:r>
          </a:p>
          <a:p>
            <a:pPr lvl="1"/>
            <a:r>
              <a:rPr lang="en-US" dirty="0"/>
              <a:t>O(Larger image resolution)</a:t>
            </a:r>
          </a:p>
          <a:p>
            <a:pPr lvl="1"/>
            <a:r>
              <a:rPr lang="en-US" dirty="0"/>
              <a:t>Can be costly!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Does not support rotated image!</a:t>
            </a:r>
          </a:p>
        </p:txBody>
      </p:sp>
    </p:spTree>
    <p:extLst>
      <p:ext uri="{BB962C8B-B14F-4D97-AF65-F5344CB8AC3E}">
        <p14:creationId xmlns:p14="http://schemas.microsoft.com/office/powerpoint/2010/main" val="186544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Review: component &amp;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Perpendicular component vectors: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Decompose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for components</a:t>
                </a:r>
                <a:br>
                  <a:rPr lang="en-US" dirty="0"/>
                </a:br>
                <a:r>
                  <a:rPr lang="en-US" dirty="0"/>
                  <a:t>  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Component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Always true: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96" y="1608912"/>
            <a:ext cx="4850850" cy="43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6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rotated component vectors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7" y="1398127"/>
            <a:ext cx="8616059" cy="4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78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our case: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12" y="1428324"/>
            <a:ext cx="4804197" cy="491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72" y="2170772"/>
            <a:ext cx="3812084" cy="37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7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General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09" y="1579175"/>
            <a:ext cx="6549484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GameObjectSet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</a:t>
            </a:r>
            <a:r>
              <a:rPr lang="en-US" dirty="0" err="1"/>
              <a:t>GameObjects</a:t>
            </a:r>
            <a:endParaRPr lang="en-US" dirty="0"/>
          </a:p>
          <a:p>
            <a:r>
              <a:rPr lang="en-US" dirty="0"/>
              <a:t>Set maintenance</a:t>
            </a:r>
          </a:p>
          <a:p>
            <a:pPr lvl="1"/>
            <a:r>
              <a:rPr lang="en-US" dirty="0"/>
              <a:t>Add/Size/Access</a:t>
            </a:r>
          </a:p>
          <a:p>
            <a:r>
              <a:rPr lang="en-US" dirty="0" err="1"/>
              <a:t>GameObjects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update/draw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1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vector component and decomposition concepts to access pixels in rotated image</a:t>
            </a:r>
          </a:p>
          <a:p>
            <a:r>
              <a:rPr lang="en-US" dirty="0"/>
              <a:t>Derive and solve per-pixel collisions for rotated textured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9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</a:t>
            </a:r>
            <a:r>
              <a:rPr lang="en-US" dirty="0" err="1"/>
              <a:t>pixelTouches</a:t>
            </a:r>
            <a:r>
              <a:rPr lang="en-US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rotated components: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rotating the default X and Y component vectors: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08" y="2698110"/>
            <a:ext cx="8410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(image space) to WC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xDir</a:t>
                </a:r>
                <a:r>
                  <a:rPr lang="en-US" dirty="0"/>
                  <a:t>, </a:t>
                </a:r>
                <a:r>
                  <a:rPr lang="en-US" dirty="0" err="1"/>
                  <a:t>yDir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38200" y="3010694"/>
            <a:ext cx="10922890" cy="3219450"/>
            <a:chOff x="688704" y="1373226"/>
            <a:chExt cx="10922890" cy="3219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04" y="1373226"/>
              <a:ext cx="9744075" cy="3219450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9115089" y="1732872"/>
              <a:ext cx="2496505" cy="749959"/>
            </a:xfrm>
            <a:prstGeom prst="wedgeRoundRectCallout">
              <a:avLst>
                <a:gd name="adj1" fmla="val -118148"/>
                <a:gd name="adj2" fmla="val -2362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x y : (</a:t>
              </a:r>
              <a:r>
                <a:rPr lang="en-US" sz="1600" dirty="0" err="1">
                  <a:solidFill>
                    <a:schemeClr val="tx1"/>
                  </a:solidFill>
                </a:rPr>
                <a:t>i,j</a:t>
              </a:r>
              <a:r>
                <a:rPr lang="en-US" sz="1600" dirty="0">
                  <a:solidFill>
                    <a:schemeClr val="tx1"/>
                  </a:solidFill>
                </a:rPr>
                <a:t>) * pixel size in WC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7936274" y="2543145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xDisp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yDisp</a:t>
              </a:r>
              <a:r>
                <a:rPr lang="en-US" sz="1600" dirty="0">
                  <a:solidFill>
                    <a:schemeClr val="tx1"/>
                  </a:solidFill>
                </a:rPr>
                <a:t>: distance to the center of object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8525681" y="3710268"/>
              <a:ext cx="2496505" cy="749959"/>
            </a:xfrm>
            <a:prstGeom prst="wedgeRoundRectCallout">
              <a:avLst>
                <a:gd name="adj1" fmla="val -121424"/>
                <a:gd name="adj2" fmla="val -5633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Offset from center of object along </a:t>
              </a:r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r>
                <a:rPr lang="en-US" sz="1600" dirty="0">
                  <a:solidFill>
                    <a:schemeClr val="tx1"/>
                  </a:solidFill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98" name="Rounded Rectangular Callout 97"/>
          <p:cNvSpPr/>
          <p:nvPr/>
        </p:nvSpPr>
        <p:spPr>
          <a:xfrm>
            <a:off x="10791705" y="2083269"/>
            <a:ext cx="924045" cy="515069"/>
          </a:xfrm>
          <a:prstGeom prst="wedgeRoundRectCallout">
            <a:avLst>
              <a:gd name="adj1" fmla="val -45780"/>
              <a:gd name="adj2" fmla="val -9221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xDir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97659" y="333375"/>
            <a:ext cx="2384641" cy="2402823"/>
            <a:chOff x="8026184" y="0"/>
            <a:chExt cx="3683532" cy="3526773"/>
          </a:xfrm>
        </p:grpSpPr>
        <p:grpSp>
          <p:nvGrpSpPr>
            <p:cNvPr id="99" name="Group 98"/>
            <p:cNvGrpSpPr/>
            <p:nvPr/>
          </p:nvGrpSpPr>
          <p:grpSpPr>
            <a:xfrm rot="20034941">
              <a:off x="8026184" y="0"/>
              <a:ext cx="3683532" cy="3038165"/>
              <a:chOff x="5802094" y="2138304"/>
              <a:chExt cx="3683532" cy="3038165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5864749" y="2138304"/>
                <a:ext cx="3290811" cy="3038165"/>
                <a:chOff x="6710900" y="2427392"/>
                <a:chExt cx="3290811" cy="3038165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625" y="2427392"/>
                  <a:ext cx="3038165" cy="3038165"/>
                </a:xfrm>
                <a:prstGeom prst="rect">
                  <a:avLst/>
                </a:prstGeom>
              </p:spPr>
            </p:pic>
            <p:grpSp>
              <p:nvGrpSpPr>
                <p:cNvPr id="109" name="Group 108"/>
                <p:cNvGrpSpPr/>
                <p:nvPr/>
              </p:nvGrpSpPr>
              <p:grpSpPr>
                <a:xfrm>
                  <a:off x="6710900" y="2581620"/>
                  <a:ext cx="3290811" cy="2729707"/>
                  <a:chOff x="6824366" y="863224"/>
                  <a:chExt cx="3290811" cy="2729707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6824366" y="863224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6824366" y="1422203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6824367" y="196097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824367" y="250385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6824366" y="3048391"/>
                    <a:ext cx="3290810" cy="544540"/>
                    <a:chOff x="6824366" y="863224"/>
                    <a:chExt cx="3290810" cy="544540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6824366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3736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2295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472254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9021548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9568362" y="863224"/>
                      <a:ext cx="546814" cy="54454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104" name="Flowchart: Summing Junction 103"/>
              <p:cNvSpPr/>
              <p:nvPr/>
            </p:nvSpPr>
            <p:spPr>
              <a:xfrm>
                <a:off x="6621354" y="3037046"/>
                <a:ext cx="137160" cy="137160"/>
              </a:xfrm>
              <a:prstGeom prst="flowChartSummingJunctio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802094" y="2458446"/>
                <a:ext cx="3683532" cy="2638662"/>
                <a:chOff x="3502680" y="2037798"/>
                <a:chExt cx="3683532" cy="2638662"/>
              </a:xfrm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3547924" y="4675044"/>
                  <a:ext cx="3638288" cy="0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3502680" y="2037798"/>
                  <a:ext cx="0" cy="2638662"/>
                </a:xfrm>
                <a:prstGeom prst="straightConnector1">
                  <a:avLst/>
                </a:prstGeom>
                <a:ln w="41275">
                  <a:solidFill>
                    <a:schemeClr val="tx1"/>
                  </a:solidFill>
                  <a:prstDash val="solid"/>
                  <a:headEnd type="none" w="sm" len="sm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0" name="Straight Arrow Connector 99"/>
            <p:cNvCxnSpPr>
              <a:endCxn id="104" idx="3"/>
            </p:cNvCxnSpPr>
            <p:nvPr/>
          </p:nvCxnSpPr>
          <p:spPr>
            <a:xfrm flipH="1" flipV="1">
              <a:off x="8746345" y="1507831"/>
              <a:ext cx="150580" cy="201894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sm" len="sm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ounded Rectangular Callout 100"/>
          <p:cNvSpPr/>
          <p:nvPr/>
        </p:nvSpPr>
        <p:spPr>
          <a:xfrm>
            <a:off x="7225330" y="1841990"/>
            <a:ext cx="956138" cy="362474"/>
          </a:xfrm>
          <a:prstGeom prst="wedgeRoundRectCallout">
            <a:avLst>
              <a:gd name="adj1" fmla="val 79433"/>
              <a:gd name="adj2" fmla="val -7019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yDir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2" name="Rounded Rectangular Callout 101"/>
          <p:cNvSpPr/>
          <p:nvPr/>
        </p:nvSpPr>
        <p:spPr>
          <a:xfrm>
            <a:off x="7429227" y="509519"/>
            <a:ext cx="1068763" cy="443973"/>
          </a:xfrm>
          <a:prstGeom prst="wedgeRoundRectCallout">
            <a:avLst>
              <a:gd name="adj1" fmla="val 80636"/>
              <a:gd name="adj2" fmla="val 1273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(i, j) </a:t>
            </a:r>
          </a:p>
        </p:txBody>
      </p:sp>
    </p:spTree>
    <p:extLst>
      <p:ext uri="{BB962C8B-B14F-4D97-AF65-F5344CB8AC3E}">
        <p14:creationId xmlns:p14="http://schemas.microsoft.com/office/powerpoint/2010/main" val="3880602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7"/>
          <a:stretch/>
        </p:blipFill>
        <p:spPr>
          <a:xfrm>
            <a:off x="5042442" y="1653056"/>
            <a:ext cx="7030979" cy="140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WC to image space (index):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064" y="3110028"/>
            <a:ext cx="10163175" cy="2114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5" b="104"/>
          <a:stretch/>
        </p:blipFill>
        <p:spPr>
          <a:xfrm>
            <a:off x="2439095" y="5127882"/>
            <a:ext cx="7902033" cy="195918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8284969" y="1288895"/>
            <a:ext cx="3591769" cy="9547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Old way: decompose assuming x/y components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326554" y="3436129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New way: decompose explicitly with dot products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424979" y="2396023"/>
            <a:ext cx="810322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8479883" y="5441060"/>
            <a:ext cx="3591769" cy="10722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change!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987" y="4081716"/>
            <a:ext cx="374309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1080" y="4582807"/>
            <a:ext cx="766541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5880" y="590550"/>
            <a:ext cx="4490420" cy="2402823"/>
            <a:chOff x="281605" y="133350"/>
            <a:chExt cx="4490420" cy="2402823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3847980" y="1883244"/>
              <a:ext cx="924045" cy="515069"/>
            </a:xfrm>
            <a:prstGeom prst="wedgeRoundRectCallout">
              <a:avLst>
                <a:gd name="adj1" fmla="val -45780"/>
                <a:gd name="adj2" fmla="val -9221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xDir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53934" y="133350"/>
              <a:ext cx="2384641" cy="2402823"/>
              <a:chOff x="8026184" y="0"/>
              <a:chExt cx="3683532" cy="3526773"/>
            </a:xfrm>
          </p:grpSpPr>
          <p:grpSp>
            <p:nvGrpSpPr>
              <p:cNvPr id="15" name="Group 14"/>
              <p:cNvGrpSpPr/>
              <p:nvPr/>
            </p:nvGrpSpPr>
            <p:grpSpPr>
              <a:xfrm rot="20034941">
                <a:off x="8026184" y="0"/>
                <a:ext cx="3683532" cy="3038165"/>
                <a:chOff x="5802094" y="2138304"/>
                <a:chExt cx="3683532" cy="3038165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64749" y="2138304"/>
                  <a:ext cx="3290811" cy="3038165"/>
                  <a:chOff x="6710900" y="2427392"/>
                  <a:chExt cx="3290811" cy="303816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2625" y="2427392"/>
                    <a:ext cx="3038165" cy="3038165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6710900" y="2581620"/>
                    <a:ext cx="3290811" cy="2729707"/>
                    <a:chOff x="6824366" y="863224"/>
                    <a:chExt cx="3290811" cy="2729707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824366" y="863224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6824366" y="1422203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6824367" y="196097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6824367" y="250385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6824366" y="3048391"/>
                      <a:ext cx="3290810" cy="544540"/>
                      <a:chOff x="6824366" y="863224"/>
                      <a:chExt cx="3290810" cy="544540"/>
                    </a:xfrm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6824366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73736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792295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8472254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9021548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9568362" y="863224"/>
                        <a:ext cx="546814" cy="54454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18" name="Flowchart: Summing Junction 17"/>
                <p:cNvSpPr/>
                <p:nvPr/>
              </p:nvSpPr>
              <p:spPr>
                <a:xfrm>
                  <a:off x="6621354" y="3037046"/>
                  <a:ext cx="137160" cy="137160"/>
                </a:xfrm>
                <a:prstGeom prst="flowChartSummingJunctio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5802094" y="2458446"/>
                  <a:ext cx="3683532" cy="2638662"/>
                  <a:chOff x="3502680" y="2037798"/>
                  <a:chExt cx="3683532" cy="2638662"/>
                </a:xfrm>
              </p:grpSpPr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3547924" y="4675044"/>
                    <a:ext cx="3638288" cy="0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3502680" y="2037798"/>
                    <a:ext cx="0" cy="2638662"/>
                  </a:xfrm>
                  <a:prstGeom prst="straightConnector1">
                    <a:avLst/>
                  </a:prstGeom>
                  <a:ln w="41275">
                    <a:solidFill>
                      <a:schemeClr val="tx1"/>
                    </a:solidFill>
                    <a:prstDash val="solid"/>
                    <a:headEnd type="none" w="sm" len="sm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6" name="Straight Arrow Connector 15"/>
              <p:cNvCxnSpPr>
                <a:endCxn id="18" idx="3"/>
              </p:cNvCxnSpPr>
              <p:nvPr/>
            </p:nvCxnSpPr>
            <p:spPr>
              <a:xfrm flipH="1" flipV="1">
                <a:off x="8746345" y="1507831"/>
                <a:ext cx="150580" cy="2018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sm" len="sm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ounded Rectangular Callout 58"/>
            <p:cNvSpPr/>
            <p:nvPr/>
          </p:nvSpPr>
          <p:spPr>
            <a:xfrm>
              <a:off x="281605" y="1641965"/>
              <a:ext cx="956138" cy="362474"/>
            </a:xfrm>
            <a:prstGeom prst="wedgeRoundRectCallout">
              <a:avLst>
                <a:gd name="adj1" fmla="val 79433"/>
                <a:gd name="adj2" fmla="val -70190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yDir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485502" y="309494"/>
              <a:ext cx="1068763" cy="443973"/>
            </a:xfrm>
            <a:prstGeom prst="wedgeRoundRectCallout">
              <a:avLst>
                <a:gd name="adj1" fmla="val 80636"/>
                <a:gd name="adj2" fmla="val 127341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wcPos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4946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game_object</a:t>
            </a:r>
            <a:r>
              <a:rPr lang="en-US" dirty="0"/>
              <a:t>: </a:t>
            </a:r>
            <a:r>
              <a:rPr lang="en-US" dirty="0" err="1"/>
              <a:t>Bbox</a:t>
            </a:r>
            <a:r>
              <a:rPr lang="en-US" dirty="0"/>
              <a:t> test!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816"/>
          <a:stretch/>
        </p:blipFill>
        <p:spPr>
          <a:xfrm>
            <a:off x="125476" y="1911927"/>
            <a:ext cx="9550456" cy="48480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233129">
            <a:off x="9067800" y="2590800"/>
            <a:ext cx="2741530" cy="2521981"/>
            <a:chOff x="3059659" y="2404965"/>
            <a:chExt cx="2006398" cy="20070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6202">
              <a:off x="3425991" y="2723508"/>
              <a:ext cx="1396577" cy="139657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3944676" y="3499452"/>
              <a:ext cx="1084985" cy="8244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199941" y="3358549"/>
              <a:ext cx="744735" cy="98008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9366202">
              <a:off x="3059659" y="2943805"/>
              <a:ext cx="137218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9366202" flipV="1">
              <a:off x="4659403" y="2404965"/>
              <a:ext cx="0" cy="12144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087431" y="3012184"/>
              <a:ext cx="557735" cy="42380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722511" y="2951726"/>
              <a:ext cx="367989" cy="48428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084551" y="2524917"/>
              <a:ext cx="204594" cy="91107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145817" y="2491799"/>
              <a:ext cx="1920240" cy="1920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ular Callout 29"/>
          <p:cNvSpPr/>
          <p:nvPr/>
        </p:nvSpPr>
        <p:spPr>
          <a:xfrm>
            <a:off x="9310826" y="2119327"/>
            <a:ext cx="1469749" cy="331479"/>
          </a:xfrm>
          <a:prstGeom prst="wedgeRoundRectCallout">
            <a:avLst>
              <a:gd name="adj1" fmla="val 56799"/>
              <a:gd name="adj2" fmla="val 2915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9655458" y="4544381"/>
            <a:ext cx="1469749" cy="331479"/>
          </a:xfrm>
          <a:prstGeom prst="wedgeRoundRectCallout">
            <a:avLst>
              <a:gd name="adj1" fmla="val 36925"/>
              <a:gd name="adj2" fmla="val -2773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9642365" y="4560685"/>
            <a:ext cx="1469749" cy="331479"/>
          </a:xfrm>
          <a:prstGeom prst="wedgeRoundRectCallout">
            <a:avLst>
              <a:gd name="adj1" fmla="val -3254"/>
              <a:gd name="adj2" fmla="val -3386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mySize</a:t>
            </a:r>
            <a:r>
              <a:rPr lang="en-US" sz="1600" dirty="0">
                <a:solidFill>
                  <a:schemeClr val="tx1"/>
                </a:solidFill>
              </a:rPr>
              <a:t>[0] [1]</a:t>
            </a:r>
          </a:p>
        </p:txBody>
      </p:sp>
    </p:spTree>
    <p:extLst>
      <p:ext uri="{BB962C8B-B14F-4D97-AF65-F5344CB8AC3E}">
        <p14:creationId xmlns:p14="http://schemas.microsoft.com/office/powerpoint/2010/main" val="3200937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Per-pixel accurate collision algorithm implemented</a:t>
            </a:r>
          </a:p>
          <a:p>
            <a:r>
              <a:rPr lang="en-US" dirty="0"/>
              <a:t>Reviewed vector component and decomposition concept</a:t>
            </a:r>
          </a:p>
          <a:p>
            <a:r>
              <a:rPr lang="en-US" dirty="0"/>
              <a:t>Support rotated textures for per-pixel accurate collision</a:t>
            </a:r>
          </a:p>
          <a:p>
            <a:r>
              <a:rPr lang="en-US" dirty="0"/>
              <a:t>Last refinement: Support for Sprite Elements</a:t>
            </a:r>
          </a:p>
        </p:txBody>
      </p:sp>
    </p:spTree>
    <p:extLst>
      <p:ext uri="{BB962C8B-B14F-4D97-AF65-F5344CB8AC3E}">
        <p14:creationId xmlns:p14="http://schemas.microsoft.com/office/powerpoint/2010/main" val="2006740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6.6: Sprite Pixel Collisions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generalize </a:t>
            </a:r>
            <a:br>
              <a:rPr lang="en-US" dirty="0"/>
            </a:br>
            <a:r>
              <a:rPr lang="en-US" dirty="0"/>
              <a:t>    per-pixel for </a:t>
            </a:r>
            <a:br>
              <a:rPr lang="en-US" dirty="0"/>
            </a:br>
            <a:r>
              <a:rPr lang="en-US" dirty="0"/>
              <a:t>    sprite elements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11" y="1581149"/>
            <a:ext cx="5996051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5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24" y="4787900"/>
            <a:ext cx="3046960" cy="180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 matter of reference position: the origin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index (</a:t>
            </a:r>
            <a:r>
              <a:rPr lang="en-US" dirty="0" err="1"/>
              <a:t>i</a:t>
            </a:r>
            <a:r>
              <a:rPr lang="en-US" dirty="0"/>
              <a:t>, j): offset from </a:t>
            </a:r>
            <a:br>
              <a:rPr lang="en-US" dirty="0"/>
            </a:br>
            <a:r>
              <a:rPr lang="en-US" dirty="0"/>
              <a:t>       the “Origin”</a:t>
            </a:r>
          </a:p>
          <a:p>
            <a:pPr lvl="8"/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TextureRenderable</a:t>
            </a:r>
            <a:r>
              <a:rPr lang="en-US" dirty="0"/>
              <a:t>: Offset </a:t>
            </a:r>
          </a:p>
          <a:p>
            <a:pPr lvl="1"/>
            <a:r>
              <a:rPr lang="en-US" dirty="0"/>
              <a:t>Offset reference is: (0,0)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SpriteRenderable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Offset reference is </a:t>
            </a:r>
            <a:br>
              <a:rPr lang="en-US" dirty="0"/>
            </a:br>
            <a:r>
              <a:rPr lang="en-US" dirty="0"/>
              <a:t>lower-left corner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68283" y="1968497"/>
            <a:ext cx="1853567" cy="1676403"/>
            <a:chOff x="7284083" y="1511297"/>
            <a:chExt cx="2133477" cy="20383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083" y="1511297"/>
              <a:ext cx="2133477" cy="20383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84083" y="1511297"/>
              <a:ext cx="2133477" cy="20383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9435019" y="1931982"/>
            <a:ext cx="1677481" cy="443973"/>
          </a:xfrm>
          <a:prstGeom prst="wedgeRoundRectCallout">
            <a:avLst>
              <a:gd name="adj1" fmla="val -60803"/>
              <a:gd name="adj2" fmla="val 11732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9122635" y="2669538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91215" y="2702484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6710869" y="1341963"/>
            <a:ext cx="1677481" cy="443973"/>
          </a:xfrm>
          <a:prstGeom prst="wedgeRoundRectCallout">
            <a:avLst>
              <a:gd name="adj1" fmla="val 42918"/>
              <a:gd name="adj2" fmla="val 9873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Texture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868283" y="2728990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5607050" y="2501901"/>
            <a:ext cx="2083959" cy="812532"/>
          </a:xfrm>
          <a:prstGeom prst="wedgeRoundRectCallout">
            <a:avLst>
              <a:gd name="adj1" fmla="val 57874"/>
              <a:gd name="adj2" fmla="val 890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i-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and j-</a:t>
            </a:r>
            <a:r>
              <a:rPr lang="en-US" sz="1600" baseline="30000" dirty="0" err="1">
                <a:solidFill>
                  <a:schemeClr val="tx1"/>
                </a:solidFill>
              </a:rPr>
              <a:t>th</a:t>
            </a:r>
            <a:r>
              <a:rPr lang="en-US" sz="1600" baseline="300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pixel with respect to lower-left corner, or (0, 0)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682836" y="4132246"/>
            <a:ext cx="1677481" cy="443973"/>
          </a:xfrm>
          <a:prstGeom prst="wedgeRoundRectCallout">
            <a:avLst>
              <a:gd name="adj1" fmla="val -11593"/>
              <a:gd name="adj2" fmla="val 15022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Sheet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70894" y="5796449"/>
            <a:ext cx="499656" cy="51545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9" y="4168507"/>
            <a:ext cx="1928812" cy="192881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14669" y="4296831"/>
            <a:ext cx="1853567" cy="167640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/>
          <p:cNvSpPr/>
          <p:nvPr/>
        </p:nvSpPr>
        <p:spPr>
          <a:xfrm>
            <a:off x="8869021" y="4997872"/>
            <a:ext cx="137160" cy="137160"/>
          </a:xfrm>
          <a:prstGeom prst="flowChartSummingJuncti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937601" y="5030818"/>
            <a:ext cx="0" cy="9424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14669" y="5057324"/>
            <a:ext cx="1288642" cy="207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ular Callout 30"/>
          <p:cNvSpPr/>
          <p:nvPr/>
        </p:nvSpPr>
        <p:spPr>
          <a:xfrm>
            <a:off x="9609900" y="3981314"/>
            <a:ext cx="1677481" cy="443973"/>
          </a:xfrm>
          <a:prstGeom prst="wedgeRoundRectCallout">
            <a:avLst>
              <a:gd name="adj1" fmla="val -57396"/>
              <a:gd name="adj2" fmla="val 1101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 Sprite Element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170894" y="4296832"/>
            <a:ext cx="2443775" cy="149961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638800" y="6049686"/>
            <a:ext cx="3736988" cy="21221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sm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ular Callout 37"/>
          <p:cNvSpPr/>
          <p:nvPr/>
        </p:nvSpPr>
        <p:spPr>
          <a:xfrm>
            <a:off x="9479812" y="4856085"/>
            <a:ext cx="2293474" cy="1357393"/>
          </a:xfrm>
          <a:prstGeom prst="wedgeRoundRectCallout">
            <a:avLst>
              <a:gd name="adj1" fmla="val -70288"/>
              <a:gd name="adj2" fmla="val -346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(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, j): identifies a pixel with respect to the lower-left corner of element and </a:t>
            </a:r>
            <a:r>
              <a:rPr lang="en-US" sz="1600" b="1" dirty="0">
                <a:solidFill>
                  <a:schemeClr val="tx1"/>
                </a:solidFill>
              </a:rPr>
              <a:t>not (0,0)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69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7230F-BC45-4B4F-94A8-C4C4AEBE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2744561"/>
            <a:ext cx="7996237" cy="2513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sprite_renderable.js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b="1" dirty="0"/>
              <a:t>_</a:t>
            </a:r>
            <a:r>
              <a:rPr lang="en-US" b="1" dirty="0" err="1"/>
              <a:t>setTexInfo</a:t>
            </a:r>
            <a:r>
              <a:rPr lang="en-US" b="1" dirty="0"/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Record sprite information: lower-left corner and size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67841" y="3735414"/>
            <a:ext cx="5371655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67841" y="4477867"/>
            <a:ext cx="7469813" cy="53175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421502" y="2240643"/>
            <a:ext cx="2313792" cy="812532"/>
          </a:xfrm>
          <a:prstGeom prst="wedgeRoundRectCallout">
            <a:avLst>
              <a:gd name="adj1" fmla="val -62873"/>
              <a:gd name="adj2" fmla="val 12777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lower-left corner of current sprite element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22618" y="5390583"/>
            <a:ext cx="6196941" cy="1314236"/>
          </a:xfrm>
          <a:prstGeom prst="wedgeRoundRectCallout">
            <a:avLst>
              <a:gd name="adj1" fmla="val -36814"/>
              <a:gd name="adj2" fmla="val -7759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/Height: size of sprite element (instead of the entire texture).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mTexWidth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mTexHeight</a:t>
            </a:r>
            <a:r>
              <a:rPr lang="en-US" sz="1600" dirty="0">
                <a:solidFill>
                  <a:schemeClr val="tx1"/>
                </a:solidFill>
              </a:rPr>
              <a:t>: are used throughout </a:t>
            </a:r>
            <a:r>
              <a:rPr lang="en-US" sz="1600" dirty="0" err="1">
                <a:solidFill>
                  <a:schemeClr val="tx1"/>
                </a:solidFill>
              </a:rPr>
              <a:t>TextureRenderable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SpriteRenderable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dirty="0" err="1">
                <a:solidFill>
                  <a:schemeClr val="tx1"/>
                </a:solidFill>
              </a:rPr>
              <a:t>SpriteAnimateRenderable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482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to use sprite lower-left corner and size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8D2BF2-4DD3-4C70-83A1-187BE6EB49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SpriteRenderable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calls _</a:t>
            </a:r>
            <a:r>
              <a:rPr lang="en-US" dirty="0" err="1"/>
              <a:t>setTextureInfo</a:t>
            </a:r>
            <a:r>
              <a:rPr lang="en-US" dirty="0"/>
              <a:t>() when sprite element changes</a:t>
            </a:r>
          </a:p>
          <a:p>
            <a:pPr lvl="1"/>
            <a:r>
              <a:rPr lang="en-US" dirty="0"/>
              <a:t>At the end of:</a:t>
            </a:r>
          </a:p>
          <a:p>
            <a:pPr lvl="2"/>
            <a:r>
              <a:rPr lang="en-US" dirty="0"/>
              <a:t>Constructor()</a:t>
            </a:r>
          </a:p>
          <a:p>
            <a:pPr lvl="2"/>
            <a:r>
              <a:rPr lang="en-US" dirty="0" err="1"/>
              <a:t>setElementUVCoordinate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setElementPixelPositions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79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</a:t>
            </a:r>
            <a:r>
              <a:rPr lang="en-US" dirty="0" err="1"/>
              <a:t>GameObject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object: </a:t>
            </a:r>
            <a:r>
              <a:rPr lang="en-US" dirty="0" err="1"/>
              <a:t>DyePack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C6E47-18A5-4AC0-84BC-F210ACA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5" y="2360576"/>
            <a:ext cx="9270670" cy="32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92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information during color lookup!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05" y="3141194"/>
            <a:ext cx="7458075" cy="1733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3612" y="3141194"/>
            <a:ext cx="1735356" cy="3161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13754" y="3400385"/>
            <a:ext cx="3037989" cy="47747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834150" y="2009675"/>
            <a:ext cx="2313792" cy="812532"/>
          </a:xfrm>
          <a:prstGeom prst="wedgeRoundRectCallout">
            <a:avLst>
              <a:gd name="adj1" fmla="val -67492"/>
              <a:gd name="adj2" fmla="val 956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Index of texel for alpha look up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834150" y="3471591"/>
            <a:ext cx="3045208" cy="812532"/>
          </a:xfrm>
          <a:prstGeom prst="wedgeRoundRectCallout">
            <a:avLst>
              <a:gd name="adj1" fmla="val -165521"/>
              <a:gd name="adj2" fmla="val -300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mTexBottomIndex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LeftIndex</a:t>
            </a:r>
            <a:r>
              <a:rPr lang="en-US" sz="1600" dirty="0">
                <a:solidFill>
                  <a:schemeClr val="tx1"/>
                </a:solidFill>
              </a:rPr>
              <a:t>: are initialized to (0,0) for </a:t>
            </a:r>
            <a:r>
              <a:rPr lang="en-US" sz="1600" dirty="0" err="1">
                <a:solidFill>
                  <a:schemeClr val="tx1"/>
                </a:solidFill>
              </a:rPr>
              <a:t>TextureRenderables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15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test of per-pixel collision: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support of </a:t>
            </a:r>
            <a:br>
              <a:rPr lang="en-US" dirty="0"/>
            </a:br>
            <a:r>
              <a:rPr lang="en-US" dirty="0"/>
              <a:t>all Texture</a:t>
            </a:r>
            <a:br>
              <a:rPr lang="en-US" dirty="0"/>
            </a:br>
            <a:r>
              <a:rPr lang="en-US" dirty="0"/>
              <a:t>sub-classes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L/R/H/B: </a:t>
            </a:r>
            <a:r>
              <a:rPr lang="en-US" dirty="0" err="1"/>
              <a:t>Colide</a:t>
            </a:r>
            <a:r>
              <a:rPr lang="en-US" dirty="0"/>
              <a:t> with Portal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Brain: chase Hero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377267" y="1510143"/>
            <a:ext cx="6786562" cy="4565748"/>
            <a:chOff x="1998133" y="1467809"/>
            <a:chExt cx="6786562" cy="45657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644" y="1725082"/>
              <a:ext cx="5996051" cy="4308475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1998133" y="2382209"/>
              <a:ext cx="2494076" cy="812532"/>
            </a:xfrm>
            <a:prstGeom prst="wedgeRoundRectCallout">
              <a:avLst>
                <a:gd name="adj1" fmla="val 62115"/>
                <a:gd name="adj2" fmla="val 1112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Minions: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SpriteAnimateRenderable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6121400" y="1476275"/>
              <a:ext cx="2494076" cy="812532"/>
            </a:xfrm>
            <a:prstGeom prst="wedgeRoundRectCallout">
              <a:avLst>
                <a:gd name="adj1" fmla="val -62811"/>
                <a:gd name="adj2" fmla="val 42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155266" y="1467809"/>
              <a:ext cx="2494076" cy="812532"/>
            </a:xfrm>
            <a:prstGeom prst="wedgeRoundRectCallout">
              <a:avLst>
                <a:gd name="adj1" fmla="val -65527"/>
                <a:gd name="adj2" fmla="val 1362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Hero/Brain:</a:t>
              </a: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SpriteRenderable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5850466" y="4388809"/>
              <a:ext cx="2494076" cy="812532"/>
            </a:xfrm>
            <a:prstGeom prst="wedgeRoundRectCallout">
              <a:avLst>
                <a:gd name="adj1" fmla="val -61453"/>
                <a:gd name="adj2" fmla="val -804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Portal: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err="1">
                  <a:solidFill>
                    <a:schemeClr val="tx1"/>
                  </a:solidFill>
                </a:rPr>
                <a:t>TextureRenderable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74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What did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vectors: size, direction, dot/cross, component, decomposition</a:t>
            </a:r>
          </a:p>
          <a:p>
            <a:r>
              <a:rPr lang="en-US" dirty="0"/>
              <a:t>Applying simple vector concepts</a:t>
            </a:r>
          </a:p>
          <a:p>
            <a:pPr lvl="1"/>
            <a:r>
              <a:rPr lang="en-US" dirty="0"/>
              <a:t>Chasing, Position calculation for pixels on rotated textures</a:t>
            </a:r>
          </a:p>
          <a:p>
            <a:r>
              <a:rPr lang="en-US" dirty="0"/>
              <a:t>Importance of </a:t>
            </a:r>
            <a:r>
              <a:rPr lang="en-US" dirty="0" err="1"/>
              <a:t>GameObject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clear of specific object updates</a:t>
            </a:r>
          </a:p>
          <a:p>
            <a:pPr lvl="1"/>
            <a:r>
              <a:rPr lang="en-US" dirty="0" err="1"/>
              <a:t>MyGame</a:t>
            </a:r>
            <a:r>
              <a:rPr lang="en-US" dirty="0"/>
              <a:t> can focus on inter-object relationships</a:t>
            </a:r>
          </a:p>
          <a:p>
            <a:r>
              <a:rPr lang="en-US" dirty="0" err="1"/>
              <a:t>Boundingbox</a:t>
            </a:r>
            <a:r>
              <a:rPr lang="en-US" dirty="0"/>
              <a:t>: cheap, lousy accuracy, useful as a </a:t>
            </a:r>
            <a:r>
              <a:rPr lang="en-US"/>
              <a:t>rough test</a:t>
            </a:r>
            <a:endParaRPr lang="en-US" dirty="0"/>
          </a:p>
          <a:p>
            <a:r>
              <a:rPr lang="en-US" dirty="0"/>
              <a:t>Per-Pixel accurate collision detection</a:t>
            </a:r>
          </a:p>
          <a:p>
            <a:pPr lvl="1"/>
            <a:r>
              <a:rPr lang="en-US" dirty="0"/>
              <a:t>For rotated images, for sprites, </a:t>
            </a:r>
          </a:p>
        </p:txBody>
      </p:sp>
    </p:spTree>
    <p:extLst>
      <p:ext uri="{BB962C8B-B14F-4D97-AF65-F5344CB8AC3E}">
        <p14:creationId xmlns:p14="http://schemas.microsoft.com/office/powerpoint/2010/main" val="1057193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Per-Pixel Accurate Collision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Costly: both computationally and memory-wise</a:t>
            </a:r>
          </a:p>
          <a:p>
            <a:pPr lvl="1"/>
            <a:r>
              <a:rPr lang="en-US" dirty="0"/>
              <a:t>Computation: O(smaller image)</a:t>
            </a:r>
          </a:p>
          <a:p>
            <a:pPr lvl="1"/>
            <a:r>
              <a:rPr lang="en-US" dirty="0"/>
              <a:t>Memory: O(larger image)</a:t>
            </a:r>
          </a:p>
          <a:p>
            <a:r>
              <a:rPr lang="en-US" dirty="0"/>
              <a:t>Functionality:</a:t>
            </a:r>
          </a:p>
          <a:p>
            <a:pPr lvl="1"/>
            <a:r>
              <a:rPr lang="en-US" dirty="0"/>
              <a:t>Yes/No answer to collision: very accurate! (at pixel level!)</a:t>
            </a:r>
          </a:p>
          <a:p>
            <a:pPr lvl="1"/>
            <a:r>
              <a:rPr lang="en-US" dirty="0"/>
              <a:t>Does not provide much insights into collision position</a:t>
            </a:r>
          </a:p>
          <a:p>
            <a:pPr lvl="2"/>
            <a:r>
              <a:rPr lang="en-US" dirty="0"/>
              <a:t>e.g., no support for first point of contact (difficult problem in general)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6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2687</TotalTime>
  <Words>3702</Words>
  <Application>Microsoft Office PowerPoint</Application>
  <PresentationFormat>Widescreen</PresentationFormat>
  <Paragraphs>578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Chapter 6</vt:lpstr>
      <vt:lpstr>This Chapter</vt:lpstr>
      <vt:lpstr>Review: Where are we?</vt:lpstr>
      <vt:lpstr>6.1: GameObjects Project</vt:lpstr>
      <vt:lpstr>6.1: Goals</vt:lpstr>
      <vt:lpstr>New sprite element</vt:lpstr>
      <vt:lpstr>GameObject: capturing behaviors!</vt:lpstr>
      <vt:lpstr>GameObjectSet:</vt:lpstr>
      <vt:lpstr>Work with GameObject</vt:lpstr>
      <vt:lpstr>The Hero</vt:lpstr>
      <vt:lpstr>Minion’s interesting behavior</vt:lpstr>
      <vt:lpstr>MyGame::init()</vt:lpstr>
      <vt:lpstr>MyGame draw()</vt:lpstr>
      <vt:lpstr>MyGame update()</vt:lpstr>
      <vt:lpstr>Vectors: Review </vt:lpstr>
      <vt:lpstr>Vectors: direction and size</vt:lpstr>
      <vt:lpstr>Vector: rotation</vt:lpstr>
      <vt:lpstr>Vectors: normalization</vt:lpstr>
      <vt:lpstr>Vectors: normalization</vt:lpstr>
      <vt:lpstr>Vector: dot product</vt:lpstr>
      <vt:lpstr>Vector: cross product</vt:lpstr>
      <vt:lpstr>Practice</vt:lpstr>
      <vt:lpstr>6.2: Front and Chase Project</vt:lpstr>
      <vt:lpstr>6.2: Goals</vt:lpstr>
      <vt:lpstr>GameObject: initial state</vt:lpstr>
      <vt:lpstr>GameObject::rotateObjPointTo(p)</vt:lpstr>
      <vt:lpstr>GameObject::rotateObjPointTo(p)</vt:lpstr>
      <vt:lpstr>GameObject::rotateObjPointTo(p) cont …</vt:lpstr>
      <vt:lpstr>MyGame: set/get</vt:lpstr>
      <vt:lpstr>Testing: the Brian</vt:lpstr>
      <vt:lpstr>MyGame::update</vt:lpstr>
      <vt:lpstr>On GameObject::rotateObjPointTo(p)</vt:lpstr>
      <vt:lpstr>On the Brain: Why do we need this line?</vt:lpstr>
      <vt:lpstr>6.3: BBOX and Collision Project</vt:lpstr>
      <vt:lpstr>6.3: Goals</vt:lpstr>
      <vt:lpstr>Bounding Box</vt:lpstr>
      <vt:lpstr>BoundingBox class</vt:lpstr>
      <vt:lpstr>Bbox: Collision status</vt:lpstr>
      <vt:lpstr>Using Bbox in GameObject</vt:lpstr>
      <vt:lpstr>Using Bbox in Camera</vt:lpstr>
      <vt:lpstr>Testing Bbox</vt:lpstr>
      <vt:lpstr>Try</vt:lpstr>
      <vt:lpstr>Try</vt:lpstr>
      <vt:lpstr>Try others</vt:lpstr>
      <vt:lpstr>Important limitation of Bbox</vt:lpstr>
      <vt:lpstr>Problem with Bbox</vt:lpstr>
      <vt:lpstr>6.4: Per Pixel Collisions Project</vt:lpstr>
      <vt:lpstr>6.4: Goals</vt:lpstr>
      <vt:lpstr>Separating implementation source code</vt:lpstr>
      <vt:lpstr>Per-pixel accurate collision detection</vt:lpstr>
      <vt:lpstr>Colliding pixels of two images</vt:lpstr>
      <vt:lpstr>Algorithm: explained</vt:lpstr>
      <vt:lpstr>In WC:</vt:lpstr>
      <vt:lpstr>In WC:</vt:lpstr>
      <vt:lpstr>In WC:</vt:lpstr>
      <vt:lpstr>In WC:</vt:lpstr>
      <vt:lpstr>In WC:</vt:lpstr>
      <vt:lpstr>PowerPoint Presentation</vt:lpstr>
      <vt:lpstr>PowerPoint Presentation</vt:lpstr>
      <vt:lpstr>The algorithm again</vt:lpstr>
      <vt:lpstr>Per-pixel accurate collision: run time?</vt:lpstr>
      <vt:lpstr>Questions</vt:lpstr>
      <vt:lpstr>Questions</vt:lpstr>
      <vt:lpstr>Questions</vt:lpstr>
      <vt:lpstr>Questions</vt:lpstr>
      <vt:lpstr>Questions</vt:lpstr>
      <vt:lpstr>Store color in CPU: texture.js</vt:lpstr>
      <vt:lpstr>TextureRenderable: caching info </vt:lpstr>
      <vt:lpstr>texture_renderable_pixel_collision.js</vt:lpstr>
      <vt:lpstr>Index (Image Space) to WC</vt:lpstr>
      <vt:lpstr>WC position to Image pixel</vt:lpstr>
      <vt:lpstr>Remember, the algorithm</vt:lpstr>
      <vt:lpstr>game_object.js:: new function</vt:lpstr>
      <vt:lpstr>Testing: per-pixel</vt:lpstr>
      <vt:lpstr>Per-Pixel Collision</vt:lpstr>
      <vt:lpstr>Vector Review: component &amp; decomposition</vt:lpstr>
      <vt:lpstr>With rotated component vectors …</vt:lpstr>
      <vt:lpstr>In our case: </vt:lpstr>
      <vt:lpstr>6.5: General Pixel Collisions Project</vt:lpstr>
      <vt:lpstr>6.5: Goals</vt:lpstr>
      <vt:lpstr>The new pixelTouches function</vt:lpstr>
      <vt:lpstr>Index (image space) to WC</vt:lpstr>
      <vt:lpstr>                    WC to image space (index):</vt:lpstr>
      <vt:lpstr>game_object: Bbox test!</vt:lpstr>
      <vt:lpstr>Where are we?</vt:lpstr>
      <vt:lpstr>6.6: Sprite Pixel Collisions Project</vt:lpstr>
      <vt:lpstr>All a matter of reference position: the origin </vt:lpstr>
      <vt:lpstr>sprite_renderable.js</vt:lpstr>
      <vt:lpstr>Ensure to use sprite lower-left corner and size </vt:lpstr>
      <vt:lpstr>Use the information during color lookup!</vt:lpstr>
      <vt:lpstr>Ultimate test of per-pixel collision:</vt:lpstr>
      <vt:lpstr>Chapter 6: What did we learn?</vt:lpstr>
      <vt:lpstr>Per-Pixel Accurate Collision</vt:lpstr>
    </vt:vector>
  </TitlesOfParts>
  <Company>UWB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717</cp:revision>
  <dcterms:created xsi:type="dcterms:W3CDTF">2015-10-15T20:24:08Z</dcterms:created>
  <dcterms:modified xsi:type="dcterms:W3CDTF">2022-02-08T18:42:53Z</dcterms:modified>
</cp:coreProperties>
</file>